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96"/>
  </p:notesMasterIdLst>
  <p:sldIdLst>
    <p:sldId id="416" r:id="rId2"/>
    <p:sldId id="512" r:id="rId3"/>
    <p:sldId id="513" r:id="rId4"/>
    <p:sldId id="514" r:id="rId5"/>
    <p:sldId id="515" r:id="rId6"/>
    <p:sldId id="516" r:id="rId7"/>
    <p:sldId id="517" r:id="rId8"/>
    <p:sldId id="518" r:id="rId9"/>
    <p:sldId id="519" r:id="rId10"/>
    <p:sldId id="520" r:id="rId11"/>
    <p:sldId id="521" r:id="rId12"/>
    <p:sldId id="522" r:id="rId13"/>
    <p:sldId id="523" r:id="rId14"/>
    <p:sldId id="524" r:id="rId15"/>
    <p:sldId id="525" r:id="rId16"/>
    <p:sldId id="412" r:id="rId17"/>
    <p:sldId id="327" r:id="rId18"/>
    <p:sldId id="414" r:id="rId19"/>
    <p:sldId id="329" r:id="rId20"/>
    <p:sldId id="458" r:id="rId21"/>
    <p:sldId id="459" r:id="rId22"/>
    <p:sldId id="460" r:id="rId23"/>
    <p:sldId id="424" r:id="rId24"/>
    <p:sldId id="427" r:id="rId25"/>
    <p:sldId id="361" r:id="rId26"/>
    <p:sldId id="337" r:id="rId27"/>
    <p:sldId id="338" r:id="rId28"/>
    <p:sldId id="339" r:id="rId29"/>
    <p:sldId id="444" r:id="rId30"/>
    <p:sldId id="445" r:id="rId31"/>
    <p:sldId id="446" r:id="rId32"/>
    <p:sldId id="447" r:id="rId33"/>
    <p:sldId id="448" r:id="rId34"/>
    <p:sldId id="449" r:id="rId35"/>
    <p:sldId id="450" r:id="rId36"/>
    <p:sldId id="451" r:id="rId37"/>
    <p:sldId id="452" r:id="rId38"/>
    <p:sldId id="453" r:id="rId39"/>
    <p:sldId id="454" r:id="rId40"/>
    <p:sldId id="455" r:id="rId41"/>
    <p:sldId id="456" r:id="rId42"/>
    <p:sldId id="457"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484" r:id="rId59"/>
    <p:sldId id="485" r:id="rId60"/>
    <p:sldId id="486" r:id="rId61"/>
    <p:sldId id="487" r:id="rId62"/>
    <p:sldId id="488" r:id="rId63"/>
    <p:sldId id="489" r:id="rId64"/>
    <p:sldId id="490" r:id="rId65"/>
    <p:sldId id="491" r:id="rId66"/>
    <p:sldId id="492" r:id="rId67"/>
    <p:sldId id="493" r:id="rId68"/>
    <p:sldId id="494" r:id="rId69"/>
    <p:sldId id="495" r:id="rId70"/>
    <p:sldId id="496" r:id="rId71"/>
    <p:sldId id="461" r:id="rId72"/>
    <p:sldId id="462" r:id="rId73"/>
    <p:sldId id="463" r:id="rId74"/>
    <p:sldId id="464" r:id="rId75"/>
    <p:sldId id="465" r:id="rId76"/>
    <p:sldId id="466" r:id="rId77"/>
    <p:sldId id="467" r:id="rId78"/>
    <p:sldId id="468" r:id="rId79"/>
    <p:sldId id="469" r:id="rId80"/>
    <p:sldId id="470" r:id="rId81"/>
    <p:sldId id="471" r:id="rId82"/>
    <p:sldId id="472" r:id="rId83"/>
    <p:sldId id="473" r:id="rId84"/>
    <p:sldId id="474" r:id="rId85"/>
    <p:sldId id="475" r:id="rId86"/>
    <p:sldId id="476" r:id="rId87"/>
    <p:sldId id="477" r:id="rId88"/>
    <p:sldId id="478" r:id="rId89"/>
    <p:sldId id="479" r:id="rId90"/>
    <p:sldId id="480" r:id="rId91"/>
    <p:sldId id="481" r:id="rId92"/>
    <p:sldId id="482" r:id="rId93"/>
    <p:sldId id="483" r:id="rId94"/>
    <p:sldId id="403" r:id="rId95"/>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983"/>
    <a:srgbClr val="FFCCFF"/>
    <a:srgbClr val="8F9FF1"/>
    <a:srgbClr val="6182ED"/>
    <a:srgbClr val="FF93FF"/>
    <a:srgbClr val="CCFFCC"/>
    <a:srgbClr val="706E08"/>
    <a:srgbClr val="CFC095"/>
    <a:srgbClr val="CB94CC"/>
    <a:srgbClr val="6D56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34" autoAdjust="0"/>
    <p:restoredTop sz="94674"/>
  </p:normalViewPr>
  <p:slideViewPr>
    <p:cSldViewPr>
      <p:cViewPr varScale="1">
        <p:scale>
          <a:sx n="86" d="100"/>
          <a:sy n="86" d="100"/>
        </p:scale>
        <p:origin x="588" y="96"/>
      </p:cViewPr>
      <p:guideLst>
        <p:guide orient="horz" pos="2160"/>
        <p:guide pos="383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693ED1-2012-4F0F-8E9E-8098DB800A6C}" type="doc">
      <dgm:prSet loTypeId="urn:microsoft.com/office/officeart/2005/8/layout/pyramid2" loCatId="list" qsTypeId="urn:microsoft.com/office/officeart/2005/8/quickstyle/3d7" qsCatId="3D" csTypeId="urn:microsoft.com/office/officeart/2005/8/colors/accent1_2" csCatId="accent1" phldr="1"/>
      <dgm:spPr/>
      <dgm:t>
        <a:bodyPr/>
        <a:lstStyle/>
        <a:p>
          <a:endParaRPr lang="en-US"/>
        </a:p>
      </dgm:t>
    </dgm:pt>
    <dgm:pt modelId="{062502C2-8F40-4482-870C-7D4F7480214D}">
      <dgm:prSet phldrT="[Text]" custT="1"/>
      <dgm:spPr/>
      <dgm:t>
        <a:bodyPr/>
        <a:lstStyle/>
        <a:p>
          <a:r>
            <a:rPr lang="fa-IR" sz="2800" b="1" dirty="0">
              <a:cs typeface="B Nazanin" panose="00000400000000000000" pitchFamily="2" charset="-78"/>
            </a:rPr>
            <a:t>ناآگاهی های زمینه ساز </a:t>
          </a:r>
          <a:endParaRPr lang="en-US" sz="2800" b="1" dirty="0">
            <a:cs typeface="B Nazanin" panose="00000400000000000000" pitchFamily="2" charset="-78"/>
          </a:endParaRPr>
        </a:p>
      </dgm:t>
    </dgm:pt>
    <dgm:pt modelId="{C9E2EE48-32E6-4BB1-BACA-E4D39E9A142A}" type="parTrans" cxnId="{D3BA6ADB-EB07-4378-A22D-5428DF61078B}">
      <dgm:prSet/>
      <dgm:spPr/>
      <dgm:t>
        <a:bodyPr/>
        <a:lstStyle/>
        <a:p>
          <a:endParaRPr lang="en-US">
            <a:cs typeface="B Nazanin" panose="00000400000000000000" pitchFamily="2" charset="-78"/>
          </a:endParaRPr>
        </a:p>
      </dgm:t>
    </dgm:pt>
    <dgm:pt modelId="{5846D1F1-6F5A-4E2D-A1C5-74DFF7286267}" type="sibTrans" cxnId="{D3BA6ADB-EB07-4378-A22D-5428DF61078B}">
      <dgm:prSet/>
      <dgm:spPr/>
      <dgm:t>
        <a:bodyPr/>
        <a:lstStyle/>
        <a:p>
          <a:endParaRPr lang="en-US">
            <a:cs typeface="B Nazanin" panose="00000400000000000000" pitchFamily="2" charset="-78"/>
          </a:endParaRPr>
        </a:p>
      </dgm:t>
    </dgm:pt>
    <dgm:pt modelId="{2697862E-BB0D-43EC-A88B-4D84327675F7}">
      <dgm:prSet phldrT="[Text]" custT="1"/>
      <dgm:spPr/>
      <dgm:t>
        <a:bodyPr/>
        <a:lstStyle/>
        <a:p>
          <a:r>
            <a:rPr lang="fa-IR" sz="2800" b="1" dirty="0">
              <a:cs typeface="B Nazanin" panose="00000400000000000000" pitchFamily="2" charset="-78"/>
            </a:rPr>
            <a:t>موقعیت های زمینه ساز </a:t>
          </a:r>
          <a:endParaRPr lang="en-US" sz="2800" b="1" dirty="0">
            <a:cs typeface="B Nazanin" panose="00000400000000000000" pitchFamily="2" charset="-78"/>
          </a:endParaRPr>
        </a:p>
      </dgm:t>
    </dgm:pt>
    <dgm:pt modelId="{85888450-D308-4F15-83BB-20813113722B}" type="parTrans" cxnId="{870F2545-5302-4EC5-BB5D-0518BD29A529}">
      <dgm:prSet/>
      <dgm:spPr/>
      <dgm:t>
        <a:bodyPr/>
        <a:lstStyle/>
        <a:p>
          <a:endParaRPr lang="en-US">
            <a:cs typeface="B Nazanin" panose="00000400000000000000" pitchFamily="2" charset="-78"/>
          </a:endParaRPr>
        </a:p>
      </dgm:t>
    </dgm:pt>
    <dgm:pt modelId="{499D4FEF-7AAD-4045-B4C8-37E6D80032B7}" type="sibTrans" cxnId="{870F2545-5302-4EC5-BB5D-0518BD29A529}">
      <dgm:prSet/>
      <dgm:spPr/>
      <dgm:t>
        <a:bodyPr/>
        <a:lstStyle/>
        <a:p>
          <a:endParaRPr lang="en-US">
            <a:cs typeface="B Nazanin" panose="00000400000000000000" pitchFamily="2" charset="-78"/>
          </a:endParaRPr>
        </a:p>
      </dgm:t>
    </dgm:pt>
    <dgm:pt modelId="{72AB0470-C69B-4E4D-830B-4BBE4A48A7AA}">
      <dgm:prSet phldrT="[Text]" custT="1"/>
      <dgm:spPr/>
      <dgm:t>
        <a:bodyPr/>
        <a:lstStyle/>
        <a:p>
          <a:r>
            <a:rPr lang="fa-IR" sz="2800" b="1" dirty="0">
              <a:cs typeface="B Nazanin" panose="00000400000000000000" pitchFamily="2" charset="-78"/>
            </a:rPr>
            <a:t>پیشنهادات مشترک</a:t>
          </a:r>
          <a:endParaRPr lang="en-US" sz="2800" b="1" dirty="0">
            <a:cs typeface="B Nazanin" panose="00000400000000000000" pitchFamily="2" charset="-78"/>
          </a:endParaRPr>
        </a:p>
      </dgm:t>
    </dgm:pt>
    <dgm:pt modelId="{23D72FB8-25AF-4C31-91BB-35671E9CE02A}" type="parTrans" cxnId="{5166790C-32FD-4382-9706-3C27273297F1}">
      <dgm:prSet/>
      <dgm:spPr/>
      <dgm:t>
        <a:bodyPr/>
        <a:lstStyle/>
        <a:p>
          <a:endParaRPr lang="en-US">
            <a:cs typeface="B Nazanin" panose="00000400000000000000" pitchFamily="2" charset="-78"/>
          </a:endParaRPr>
        </a:p>
      </dgm:t>
    </dgm:pt>
    <dgm:pt modelId="{56AD9DE0-B66A-492B-8412-F94BF36F480A}" type="sibTrans" cxnId="{5166790C-32FD-4382-9706-3C27273297F1}">
      <dgm:prSet/>
      <dgm:spPr/>
      <dgm:t>
        <a:bodyPr/>
        <a:lstStyle/>
        <a:p>
          <a:endParaRPr lang="en-US">
            <a:cs typeface="B Nazanin" panose="00000400000000000000" pitchFamily="2" charset="-78"/>
          </a:endParaRPr>
        </a:p>
      </dgm:t>
    </dgm:pt>
    <dgm:pt modelId="{14F865CC-E0DA-4D87-A2EE-4AC00C8BF0DB}">
      <dgm:prSet phldrT="[Text]" custT="1"/>
      <dgm:spPr/>
      <dgm:t>
        <a:bodyPr/>
        <a:lstStyle/>
        <a:p>
          <a:r>
            <a:rPr lang="fa-IR" sz="2800" b="1" dirty="0">
              <a:cs typeface="B Nazanin" panose="00000400000000000000" pitchFamily="2" charset="-78"/>
            </a:rPr>
            <a:t>پیشنهادات اختصاصی </a:t>
          </a:r>
          <a:endParaRPr lang="en-US" sz="2800" b="1" dirty="0">
            <a:cs typeface="B Nazanin" panose="00000400000000000000" pitchFamily="2" charset="-78"/>
          </a:endParaRPr>
        </a:p>
      </dgm:t>
    </dgm:pt>
    <dgm:pt modelId="{D20A264D-7CB6-4BDC-979B-613E34DEB885}" type="parTrans" cxnId="{746A09AA-3CAE-479F-98E7-90FD1176FF39}">
      <dgm:prSet/>
      <dgm:spPr/>
      <dgm:t>
        <a:bodyPr/>
        <a:lstStyle/>
        <a:p>
          <a:endParaRPr lang="en-US">
            <a:cs typeface="B Nazanin" panose="00000400000000000000" pitchFamily="2" charset="-78"/>
          </a:endParaRPr>
        </a:p>
      </dgm:t>
    </dgm:pt>
    <dgm:pt modelId="{7D7BB504-770D-4EAC-A2FA-BAF53D42C336}" type="sibTrans" cxnId="{746A09AA-3CAE-479F-98E7-90FD1176FF39}">
      <dgm:prSet/>
      <dgm:spPr/>
      <dgm:t>
        <a:bodyPr/>
        <a:lstStyle/>
        <a:p>
          <a:endParaRPr lang="en-US">
            <a:cs typeface="B Nazanin" panose="00000400000000000000" pitchFamily="2" charset="-78"/>
          </a:endParaRPr>
        </a:p>
      </dgm:t>
    </dgm:pt>
    <dgm:pt modelId="{99EF04D6-A5DA-4192-90D2-35E9FD4BC562}" type="pres">
      <dgm:prSet presAssocID="{78693ED1-2012-4F0F-8E9E-8098DB800A6C}" presName="compositeShape" presStyleCnt="0">
        <dgm:presLayoutVars>
          <dgm:dir/>
          <dgm:resizeHandles/>
        </dgm:presLayoutVars>
      </dgm:prSet>
      <dgm:spPr/>
      <dgm:t>
        <a:bodyPr/>
        <a:lstStyle/>
        <a:p>
          <a:endParaRPr lang="en-US"/>
        </a:p>
      </dgm:t>
    </dgm:pt>
    <dgm:pt modelId="{4BE164E3-A837-42E3-85AB-E7E65A69EBD5}" type="pres">
      <dgm:prSet presAssocID="{78693ED1-2012-4F0F-8E9E-8098DB800A6C}" presName="pyramid" presStyleLbl="node1" presStyleIdx="0" presStyleCnt="1" custScaleX="148316" custLinFactNeighborX="3313" custLinFactNeighborY="-21009"/>
      <dgm:spPr/>
    </dgm:pt>
    <dgm:pt modelId="{EBF437C8-DBBF-42C8-84B4-D98A1DDE5DF6}" type="pres">
      <dgm:prSet presAssocID="{78693ED1-2012-4F0F-8E9E-8098DB800A6C}" presName="theList" presStyleCnt="0"/>
      <dgm:spPr/>
    </dgm:pt>
    <dgm:pt modelId="{CE4B46A7-64C9-4DA2-AF42-F6CC45ACB23D}" type="pres">
      <dgm:prSet presAssocID="{062502C2-8F40-4482-870C-7D4F7480214D}" presName="aNode" presStyleLbl="fgAcc1" presStyleIdx="0" presStyleCnt="4" custLinFactY="8245" custLinFactNeighborX="12248" custLinFactNeighborY="100000">
        <dgm:presLayoutVars>
          <dgm:bulletEnabled val="1"/>
        </dgm:presLayoutVars>
      </dgm:prSet>
      <dgm:spPr/>
      <dgm:t>
        <a:bodyPr/>
        <a:lstStyle/>
        <a:p>
          <a:endParaRPr lang="en-US"/>
        </a:p>
      </dgm:t>
    </dgm:pt>
    <dgm:pt modelId="{8C935372-76E1-44D4-A4EE-ADD567EC8FFC}" type="pres">
      <dgm:prSet presAssocID="{062502C2-8F40-4482-870C-7D4F7480214D}" presName="aSpace" presStyleCnt="0"/>
      <dgm:spPr/>
    </dgm:pt>
    <dgm:pt modelId="{3E240BAA-FB8D-4A0A-804F-879C4E529BF1}" type="pres">
      <dgm:prSet presAssocID="{2697862E-BB0D-43EC-A88B-4D84327675F7}" presName="aNode" presStyleLbl="fgAcc1" presStyleIdx="1" presStyleCnt="4" custLinFactY="10588" custLinFactNeighborX="10129" custLinFactNeighborY="100000">
        <dgm:presLayoutVars>
          <dgm:bulletEnabled val="1"/>
        </dgm:presLayoutVars>
      </dgm:prSet>
      <dgm:spPr/>
      <dgm:t>
        <a:bodyPr/>
        <a:lstStyle/>
        <a:p>
          <a:endParaRPr lang="en-US"/>
        </a:p>
      </dgm:t>
    </dgm:pt>
    <dgm:pt modelId="{B4AAF7C0-9B1D-42FF-AE40-4EF2713BD757}" type="pres">
      <dgm:prSet presAssocID="{2697862E-BB0D-43EC-A88B-4D84327675F7}" presName="aSpace" presStyleCnt="0"/>
      <dgm:spPr/>
    </dgm:pt>
    <dgm:pt modelId="{16D42EA7-16D7-4191-A918-7111C677B016}" type="pres">
      <dgm:prSet presAssocID="{72AB0470-C69B-4E4D-830B-4BBE4A48A7AA}" presName="aNode" presStyleLbl="fgAcc1" presStyleIdx="2" presStyleCnt="4" custLinFactY="18025" custLinFactNeighborX="10129" custLinFactNeighborY="100000">
        <dgm:presLayoutVars>
          <dgm:bulletEnabled val="1"/>
        </dgm:presLayoutVars>
      </dgm:prSet>
      <dgm:spPr/>
      <dgm:t>
        <a:bodyPr/>
        <a:lstStyle/>
        <a:p>
          <a:endParaRPr lang="en-US"/>
        </a:p>
      </dgm:t>
    </dgm:pt>
    <dgm:pt modelId="{5ACA09BC-CC55-4109-85CF-45701A494C67}" type="pres">
      <dgm:prSet presAssocID="{72AB0470-C69B-4E4D-830B-4BBE4A48A7AA}" presName="aSpace" presStyleCnt="0"/>
      <dgm:spPr/>
    </dgm:pt>
    <dgm:pt modelId="{2DC832F6-6B23-4DD9-B803-573EE375A254}" type="pres">
      <dgm:prSet presAssocID="{14F865CC-E0DA-4D87-A2EE-4AC00C8BF0DB}" presName="aNode" presStyleLbl="fgAcc1" presStyleIdx="3" presStyleCnt="4" custLinFactY="27144" custLinFactNeighborX="10129" custLinFactNeighborY="100000">
        <dgm:presLayoutVars>
          <dgm:bulletEnabled val="1"/>
        </dgm:presLayoutVars>
      </dgm:prSet>
      <dgm:spPr/>
      <dgm:t>
        <a:bodyPr/>
        <a:lstStyle/>
        <a:p>
          <a:endParaRPr lang="en-US"/>
        </a:p>
      </dgm:t>
    </dgm:pt>
    <dgm:pt modelId="{DE7C6423-5327-446C-AC17-227CBF0723AE}" type="pres">
      <dgm:prSet presAssocID="{14F865CC-E0DA-4D87-A2EE-4AC00C8BF0DB}" presName="aSpace" presStyleCnt="0"/>
      <dgm:spPr/>
    </dgm:pt>
  </dgm:ptLst>
  <dgm:cxnLst>
    <dgm:cxn modelId="{5166790C-32FD-4382-9706-3C27273297F1}" srcId="{78693ED1-2012-4F0F-8E9E-8098DB800A6C}" destId="{72AB0470-C69B-4E4D-830B-4BBE4A48A7AA}" srcOrd="2" destOrd="0" parTransId="{23D72FB8-25AF-4C31-91BB-35671E9CE02A}" sibTransId="{56AD9DE0-B66A-492B-8412-F94BF36F480A}"/>
    <dgm:cxn modelId="{003EAC38-AD6F-4220-AA9B-27D2F3E73EB2}" type="presOf" srcId="{72AB0470-C69B-4E4D-830B-4BBE4A48A7AA}" destId="{16D42EA7-16D7-4191-A918-7111C677B016}" srcOrd="0" destOrd="0" presId="urn:microsoft.com/office/officeart/2005/8/layout/pyramid2"/>
    <dgm:cxn modelId="{A7544167-49D7-4FE3-81E1-D8A0F21FBC6E}" type="presOf" srcId="{14F865CC-E0DA-4D87-A2EE-4AC00C8BF0DB}" destId="{2DC832F6-6B23-4DD9-B803-573EE375A254}" srcOrd="0" destOrd="0" presId="urn:microsoft.com/office/officeart/2005/8/layout/pyramid2"/>
    <dgm:cxn modelId="{870F2545-5302-4EC5-BB5D-0518BD29A529}" srcId="{78693ED1-2012-4F0F-8E9E-8098DB800A6C}" destId="{2697862E-BB0D-43EC-A88B-4D84327675F7}" srcOrd="1" destOrd="0" parTransId="{85888450-D308-4F15-83BB-20813113722B}" sibTransId="{499D4FEF-7AAD-4045-B4C8-37E6D80032B7}"/>
    <dgm:cxn modelId="{D3BA6ADB-EB07-4378-A22D-5428DF61078B}" srcId="{78693ED1-2012-4F0F-8E9E-8098DB800A6C}" destId="{062502C2-8F40-4482-870C-7D4F7480214D}" srcOrd="0" destOrd="0" parTransId="{C9E2EE48-32E6-4BB1-BACA-E4D39E9A142A}" sibTransId="{5846D1F1-6F5A-4E2D-A1C5-74DFF7286267}"/>
    <dgm:cxn modelId="{6CD004E1-9F6E-44F3-ACDA-727A1BAF6C48}" type="presOf" srcId="{2697862E-BB0D-43EC-A88B-4D84327675F7}" destId="{3E240BAA-FB8D-4A0A-804F-879C4E529BF1}" srcOrd="0" destOrd="0" presId="urn:microsoft.com/office/officeart/2005/8/layout/pyramid2"/>
    <dgm:cxn modelId="{584A0E16-C233-49C2-A36E-716A3E179CCB}" type="presOf" srcId="{062502C2-8F40-4482-870C-7D4F7480214D}" destId="{CE4B46A7-64C9-4DA2-AF42-F6CC45ACB23D}" srcOrd="0" destOrd="0" presId="urn:microsoft.com/office/officeart/2005/8/layout/pyramid2"/>
    <dgm:cxn modelId="{CB0B9B0F-FDFA-4953-9054-0AAF2923F334}" type="presOf" srcId="{78693ED1-2012-4F0F-8E9E-8098DB800A6C}" destId="{99EF04D6-A5DA-4192-90D2-35E9FD4BC562}" srcOrd="0" destOrd="0" presId="urn:microsoft.com/office/officeart/2005/8/layout/pyramid2"/>
    <dgm:cxn modelId="{746A09AA-3CAE-479F-98E7-90FD1176FF39}" srcId="{78693ED1-2012-4F0F-8E9E-8098DB800A6C}" destId="{14F865CC-E0DA-4D87-A2EE-4AC00C8BF0DB}" srcOrd="3" destOrd="0" parTransId="{D20A264D-7CB6-4BDC-979B-613E34DEB885}" sibTransId="{7D7BB504-770D-4EAC-A2FA-BAF53D42C336}"/>
    <dgm:cxn modelId="{878EF449-711A-4628-B9C7-DF06798501D3}" type="presParOf" srcId="{99EF04D6-A5DA-4192-90D2-35E9FD4BC562}" destId="{4BE164E3-A837-42E3-85AB-E7E65A69EBD5}" srcOrd="0" destOrd="0" presId="urn:microsoft.com/office/officeart/2005/8/layout/pyramid2"/>
    <dgm:cxn modelId="{DA7CB777-163F-4EB8-97D9-C4C9E1EC7F07}" type="presParOf" srcId="{99EF04D6-A5DA-4192-90D2-35E9FD4BC562}" destId="{EBF437C8-DBBF-42C8-84B4-D98A1DDE5DF6}" srcOrd="1" destOrd="0" presId="urn:microsoft.com/office/officeart/2005/8/layout/pyramid2"/>
    <dgm:cxn modelId="{660C01C0-68A4-45B0-AC9F-468C4D20BAD1}" type="presParOf" srcId="{EBF437C8-DBBF-42C8-84B4-D98A1DDE5DF6}" destId="{CE4B46A7-64C9-4DA2-AF42-F6CC45ACB23D}" srcOrd="0" destOrd="0" presId="urn:microsoft.com/office/officeart/2005/8/layout/pyramid2"/>
    <dgm:cxn modelId="{8B898A1E-5400-4F16-B48A-311038138895}" type="presParOf" srcId="{EBF437C8-DBBF-42C8-84B4-D98A1DDE5DF6}" destId="{8C935372-76E1-44D4-A4EE-ADD567EC8FFC}" srcOrd="1" destOrd="0" presId="urn:microsoft.com/office/officeart/2005/8/layout/pyramid2"/>
    <dgm:cxn modelId="{C39EA5C3-3DA7-448C-A678-05615BC0B33D}" type="presParOf" srcId="{EBF437C8-DBBF-42C8-84B4-D98A1DDE5DF6}" destId="{3E240BAA-FB8D-4A0A-804F-879C4E529BF1}" srcOrd="2" destOrd="0" presId="urn:microsoft.com/office/officeart/2005/8/layout/pyramid2"/>
    <dgm:cxn modelId="{0A869A00-4CA9-4C6F-B17A-5D204B440BCF}" type="presParOf" srcId="{EBF437C8-DBBF-42C8-84B4-D98A1DDE5DF6}" destId="{B4AAF7C0-9B1D-42FF-AE40-4EF2713BD757}" srcOrd="3" destOrd="0" presId="urn:microsoft.com/office/officeart/2005/8/layout/pyramid2"/>
    <dgm:cxn modelId="{DBF78BA3-1012-447F-B117-39A06ACF92FF}" type="presParOf" srcId="{EBF437C8-DBBF-42C8-84B4-D98A1DDE5DF6}" destId="{16D42EA7-16D7-4191-A918-7111C677B016}" srcOrd="4" destOrd="0" presId="urn:microsoft.com/office/officeart/2005/8/layout/pyramid2"/>
    <dgm:cxn modelId="{352114F5-75CB-4D02-ACEF-10D72B293FD8}" type="presParOf" srcId="{EBF437C8-DBBF-42C8-84B4-D98A1DDE5DF6}" destId="{5ACA09BC-CC55-4109-85CF-45701A494C67}" srcOrd="5" destOrd="0" presId="urn:microsoft.com/office/officeart/2005/8/layout/pyramid2"/>
    <dgm:cxn modelId="{E7973236-0984-4401-9CE4-AB363D5D9249}" type="presParOf" srcId="{EBF437C8-DBBF-42C8-84B4-D98A1DDE5DF6}" destId="{2DC832F6-6B23-4DD9-B803-573EE375A254}" srcOrd="6" destOrd="0" presId="urn:microsoft.com/office/officeart/2005/8/layout/pyramid2"/>
    <dgm:cxn modelId="{2F05AF20-1EC5-4C6E-96BD-BE6EB8892509}" type="presParOf" srcId="{EBF437C8-DBBF-42C8-84B4-D98A1DDE5DF6}" destId="{DE7C6423-5327-446C-AC17-227CBF0723AE}" srcOrd="7"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E164E3-A837-42E3-85AB-E7E65A69EBD5}">
      <dsp:nvSpPr>
        <dsp:cNvPr id="0" name=""/>
        <dsp:cNvSpPr/>
      </dsp:nvSpPr>
      <dsp:spPr>
        <a:xfrm>
          <a:off x="-231696" y="0"/>
          <a:ext cx="8589276" cy="5791200"/>
        </a:xfrm>
        <a:prstGeom prst="triangle">
          <a:avLst/>
        </a:prstGeom>
        <a:solidFill>
          <a:schemeClr val="accent1">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CE4B46A7-64C9-4DA2-AF42-F6CC45ACB23D}">
      <dsp:nvSpPr>
        <dsp:cNvPr id="0" name=""/>
        <dsp:cNvSpPr/>
      </dsp:nvSpPr>
      <dsp:spPr>
        <a:xfrm>
          <a:off x="4361602" y="793212"/>
          <a:ext cx="3764280" cy="1029295"/>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cs typeface="B Nazanin" panose="00000400000000000000" pitchFamily="2" charset="-78"/>
            </a:rPr>
            <a:t>ناآگاهی های زمینه ساز </a:t>
          </a:r>
          <a:endParaRPr lang="en-US" sz="2800" b="1" kern="1200" dirty="0">
            <a:cs typeface="B Nazanin" panose="00000400000000000000" pitchFamily="2" charset="-78"/>
          </a:endParaRPr>
        </a:p>
      </dsp:txBody>
      <dsp:txXfrm>
        <a:off x="4411848" y="843458"/>
        <a:ext cx="3663788" cy="928803"/>
      </dsp:txXfrm>
    </dsp:sp>
    <dsp:sp modelId="{3E240BAA-FB8D-4A0A-804F-879C4E529BF1}">
      <dsp:nvSpPr>
        <dsp:cNvPr id="0" name=""/>
        <dsp:cNvSpPr/>
      </dsp:nvSpPr>
      <dsp:spPr>
        <a:xfrm>
          <a:off x="4361602" y="1975286"/>
          <a:ext cx="3764280" cy="1029295"/>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cs typeface="B Nazanin" panose="00000400000000000000" pitchFamily="2" charset="-78"/>
            </a:rPr>
            <a:t>موقعیت های زمینه ساز </a:t>
          </a:r>
          <a:endParaRPr lang="en-US" sz="2800" b="1" kern="1200" dirty="0">
            <a:cs typeface="B Nazanin" panose="00000400000000000000" pitchFamily="2" charset="-78"/>
          </a:endParaRPr>
        </a:p>
      </dsp:txBody>
      <dsp:txXfrm>
        <a:off x="4411848" y="2025532"/>
        <a:ext cx="3663788" cy="928803"/>
      </dsp:txXfrm>
    </dsp:sp>
    <dsp:sp modelId="{16D42EA7-16D7-4191-A918-7111C677B016}">
      <dsp:nvSpPr>
        <dsp:cNvPr id="0" name=""/>
        <dsp:cNvSpPr/>
      </dsp:nvSpPr>
      <dsp:spPr>
        <a:xfrm>
          <a:off x="4361602" y="3209792"/>
          <a:ext cx="3764280" cy="1029295"/>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cs typeface="B Nazanin" panose="00000400000000000000" pitchFamily="2" charset="-78"/>
            </a:rPr>
            <a:t>پیشنهادات مشترک</a:t>
          </a:r>
          <a:endParaRPr lang="en-US" sz="2800" b="1" kern="1200" dirty="0">
            <a:cs typeface="B Nazanin" panose="00000400000000000000" pitchFamily="2" charset="-78"/>
          </a:endParaRPr>
        </a:p>
      </dsp:txBody>
      <dsp:txXfrm>
        <a:off x="4411848" y="3260038"/>
        <a:ext cx="3663788" cy="928803"/>
      </dsp:txXfrm>
    </dsp:sp>
    <dsp:sp modelId="{2DC832F6-6B23-4DD9-B803-573EE375A254}">
      <dsp:nvSpPr>
        <dsp:cNvPr id="0" name=""/>
        <dsp:cNvSpPr/>
      </dsp:nvSpPr>
      <dsp:spPr>
        <a:xfrm>
          <a:off x="4361602" y="4461611"/>
          <a:ext cx="3764280" cy="1029295"/>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cs typeface="B Nazanin" panose="00000400000000000000" pitchFamily="2" charset="-78"/>
            </a:rPr>
            <a:t>پیشنهادات اختصاصی </a:t>
          </a:r>
          <a:endParaRPr lang="en-US" sz="2800" b="1" kern="1200" dirty="0">
            <a:cs typeface="B Nazanin" panose="00000400000000000000" pitchFamily="2" charset="-78"/>
          </a:endParaRPr>
        </a:p>
      </dsp:txBody>
      <dsp:txXfrm>
        <a:off x="4411848" y="4511857"/>
        <a:ext cx="3663788" cy="928803"/>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B488F7-1FAC-40D2-BB7E-BA3CE28D8950}" type="datetimeFigureOut">
              <a:rPr lang="en-US" smtClean="0"/>
              <a:pPr/>
              <a:t>10/14/2024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2D21D1-52E2-420B-B491-CFF6D7BB79FB}" type="slidenum">
              <a:rPr lang="en-US" smtClean="0"/>
              <a:pPr/>
              <a:t>‹#›</a:t>
            </a:fld>
            <a:endParaRPr lang="en-US"/>
          </a:p>
        </p:txBody>
      </p:sp>
    </p:spTree>
    <p:extLst>
      <p:ext uri="{BB962C8B-B14F-4D97-AF65-F5344CB8AC3E}">
        <p14:creationId xmlns:p14="http://schemas.microsoft.com/office/powerpoint/2010/main" val="223947869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en-US" sz="2000" b="1" dirty="0"/>
          </a:p>
        </p:txBody>
      </p:sp>
      <p:sp>
        <p:nvSpPr>
          <p:cNvPr id="4" name="Slide Number Placeholder 3"/>
          <p:cNvSpPr>
            <a:spLocks noGrp="1"/>
          </p:cNvSpPr>
          <p:nvPr>
            <p:ph type="sldNum" sz="quarter" idx="10"/>
          </p:nvPr>
        </p:nvSpPr>
        <p:spPr/>
        <p:txBody>
          <a:bodyPr/>
          <a:lstStyle/>
          <a:p>
            <a:fld id="{CA2D21D1-52E2-420B-B491-CFF6D7BB79FB}" type="slidenum">
              <a:rPr lang="en-US" smtClean="0"/>
              <a:pPr/>
              <a:t>44</a:t>
            </a:fld>
            <a:endParaRPr lang="en-US"/>
          </a:p>
        </p:txBody>
      </p:sp>
    </p:spTree>
    <p:extLst>
      <p:ext uri="{BB962C8B-B14F-4D97-AF65-F5344CB8AC3E}">
        <p14:creationId xmlns:p14="http://schemas.microsoft.com/office/powerpoint/2010/main" val="4221905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D21D1-52E2-420B-B491-CFF6D7BB79FB}" type="slidenum">
              <a:rPr lang="en-US" smtClean="0"/>
              <a:pPr/>
              <a:t>45</a:t>
            </a:fld>
            <a:endParaRPr lang="en-US"/>
          </a:p>
        </p:txBody>
      </p:sp>
    </p:spTree>
    <p:extLst>
      <p:ext uri="{BB962C8B-B14F-4D97-AF65-F5344CB8AC3E}">
        <p14:creationId xmlns:p14="http://schemas.microsoft.com/office/powerpoint/2010/main" val="1320240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A2D21D1-52E2-420B-B491-CFF6D7BB79F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33148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A2D21D1-52E2-420B-B491-CFF6D7BB79F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46317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A2D21D1-52E2-420B-B491-CFF6D7BB79F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96806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1122363"/>
            <a:ext cx="9141619" cy="2387600"/>
          </a:xfrm>
        </p:spPr>
        <p:txBody>
          <a:bodyPr anchor="b"/>
          <a:lstStyle>
            <a:lvl1pPr algn="ctr">
              <a:defRPr sz="5998"/>
            </a:lvl1pPr>
          </a:lstStyle>
          <a:p>
            <a:r>
              <a:rPr lang="en-US" smtClean="0"/>
              <a:t>Click to edit Master title style</a:t>
            </a:r>
            <a:endParaRPr lang="fa-IR"/>
          </a:p>
        </p:txBody>
      </p:sp>
      <p:sp>
        <p:nvSpPr>
          <p:cNvPr id="3" name="Subtitle 2"/>
          <p:cNvSpPr>
            <a:spLocks noGrp="1"/>
          </p:cNvSpPr>
          <p:nvPr>
            <p:ph type="subTitle" idx="1"/>
          </p:nvPr>
        </p:nvSpPr>
        <p:spPr>
          <a:xfrm>
            <a:off x="1523603" y="3602038"/>
            <a:ext cx="9141619" cy="1655762"/>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1117797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2473883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2628" y="365125"/>
            <a:ext cx="2628215"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7982" y="365125"/>
            <a:ext cx="7732286"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40576800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7448" y="3043730"/>
            <a:ext cx="5471438" cy="2137870"/>
          </a:xfrm>
        </p:spPr>
        <p:txBody>
          <a:bodyPr lIns="0" tIns="0" rIns="0" bIns="0" anchor="b" anchorCtr="0">
            <a:noAutofit/>
          </a:bodyPr>
          <a:lstStyle>
            <a:lvl1pPr algn="l">
              <a:defRPr lang="en-US" sz="4000" b="0" kern="1200" smtClean="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dirty="0"/>
              <a:t>CLICK TO EDIT</a:t>
            </a:r>
          </a:p>
        </p:txBody>
      </p:sp>
      <p:sp>
        <p:nvSpPr>
          <p:cNvPr id="4" name="Date Placeholder 3"/>
          <p:cNvSpPr>
            <a:spLocks noGrp="1"/>
          </p:cNvSpPr>
          <p:nvPr>
            <p:ph type="dt" sz="half" idx="10"/>
          </p:nvPr>
        </p:nvSpPr>
        <p:spPr/>
        <p:txBody>
          <a:bodyPr/>
          <a:lstStyle/>
          <a:p>
            <a:fld id="{9578D6DB-6798-42D2-B9AD-FC6F1C72FC30}" type="datetimeFigureOut">
              <a:rPr lang="en-US" smtClean="0"/>
              <a:pPr/>
              <a:t>10/14/2024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EDE275-BE14-4364-AEA2-5F5667C0FD49}" type="slidenum">
              <a:rPr lang="en-US" smtClean="0"/>
              <a:pPr/>
              <a:t>‹#›</a:t>
            </a:fld>
            <a:endParaRPr lang="en-US"/>
          </a:p>
        </p:txBody>
      </p:sp>
      <p:sp>
        <p:nvSpPr>
          <p:cNvPr id="7" name="Content Placeholder 6"/>
          <p:cNvSpPr>
            <a:spLocks noGrp="1"/>
          </p:cNvSpPr>
          <p:nvPr>
            <p:ph sz="quarter" idx="13"/>
          </p:nvPr>
        </p:nvSpPr>
        <p:spPr>
          <a:xfrm>
            <a:off x="614137" y="5357596"/>
            <a:ext cx="5480275" cy="738404"/>
          </a:xfrm>
        </p:spPr>
        <p:txBody>
          <a:bodyPr lIns="0" rIns="0">
            <a:normAutofit/>
          </a:bodyPr>
          <a:lstStyle>
            <a:lvl1pPr marL="0" indent="0">
              <a:buFontTx/>
              <a:buNone/>
              <a:defRPr sz="1800">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2763945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2419427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633" y="1709739"/>
            <a:ext cx="10512862" cy="2852737"/>
          </a:xfrm>
        </p:spPr>
        <p:txBody>
          <a:bodyPr anchor="b"/>
          <a:lstStyle>
            <a:lvl1pPr>
              <a:defRPr sz="5998"/>
            </a:lvl1pPr>
          </a:lstStyle>
          <a:p>
            <a:r>
              <a:rPr lang="en-US" smtClean="0"/>
              <a:t>Click to edit Master title style</a:t>
            </a:r>
            <a:endParaRPr lang="fa-IR"/>
          </a:p>
        </p:txBody>
      </p:sp>
      <p:sp>
        <p:nvSpPr>
          <p:cNvPr id="3" name="Text Placeholder 2"/>
          <p:cNvSpPr>
            <a:spLocks noGrp="1"/>
          </p:cNvSpPr>
          <p:nvPr>
            <p:ph type="body" idx="1"/>
          </p:nvPr>
        </p:nvSpPr>
        <p:spPr>
          <a:xfrm>
            <a:off x="831633" y="4589464"/>
            <a:ext cx="10512862" cy="1500187"/>
          </a:xfrm>
        </p:spPr>
        <p:txBody>
          <a:bodyPr/>
          <a:lstStyle>
            <a:lvl1pPr marL="0" indent="0">
              <a:buNone/>
              <a:defRPr sz="2399">
                <a:solidFill>
                  <a:schemeClr val="tx1">
                    <a:tint val="75000"/>
                  </a:schemeClr>
                </a:solidFill>
              </a:defRPr>
            </a:lvl1pPr>
            <a:lvl2pPr marL="457063" indent="0">
              <a:buNone/>
              <a:defRPr sz="1999">
                <a:solidFill>
                  <a:schemeClr val="tx1">
                    <a:tint val="75000"/>
                  </a:schemeClr>
                </a:solidFill>
              </a:defRPr>
            </a:lvl2pPr>
            <a:lvl3pPr marL="914126" indent="0">
              <a:buNone/>
              <a:defRPr sz="1799">
                <a:solidFill>
                  <a:schemeClr val="tx1">
                    <a:tint val="75000"/>
                  </a:schemeClr>
                </a:solidFill>
              </a:defRPr>
            </a:lvl3pPr>
            <a:lvl4pPr marL="1371189" indent="0">
              <a:buNone/>
              <a:defRPr sz="1600">
                <a:solidFill>
                  <a:schemeClr val="tx1">
                    <a:tint val="75000"/>
                  </a:schemeClr>
                </a:solidFill>
              </a:defRPr>
            </a:lvl4pPr>
            <a:lvl5pPr marL="1828251" indent="0">
              <a:buNone/>
              <a:defRPr sz="1600">
                <a:solidFill>
                  <a:schemeClr val="tx1">
                    <a:tint val="75000"/>
                  </a:schemeClr>
                </a:solidFill>
              </a:defRPr>
            </a:lvl5pPr>
            <a:lvl6pPr marL="2285314" indent="0">
              <a:buNone/>
              <a:defRPr sz="1600">
                <a:solidFill>
                  <a:schemeClr val="tx1">
                    <a:tint val="75000"/>
                  </a:schemeClr>
                </a:solidFill>
              </a:defRPr>
            </a:lvl6pPr>
            <a:lvl7pPr marL="2742377" indent="0">
              <a:buNone/>
              <a:defRPr sz="1600">
                <a:solidFill>
                  <a:schemeClr val="tx1">
                    <a:tint val="75000"/>
                  </a:schemeClr>
                </a:solidFill>
              </a:defRPr>
            </a:lvl7pPr>
            <a:lvl8pPr marL="3199440" indent="0">
              <a:buNone/>
              <a:defRPr sz="1600">
                <a:solidFill>
                  <a:schemeClr val="tx1">
                    <a:tint val="75000"/>
                  </a:schemeClr>
                </a:solidFill>
              </a:defRPr>
            </a:lvl8pPr>
            <a:lvl9pPr marL="3656503"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2092309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7982" y="1825625"/>
            <a:ext cx="5180251"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0592" y="1825625"/>
            <a:ext cx="5180251"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3078159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569" y="365126"/>
            <a:ext cx="10512862"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570" y="1681163"/>
            <a:ext cx="5156444" cy="823912"/>
          </a:xfrm>
        </p:spPr>
        <p:txBody>
          <a:bodyPr anchor="b"/>
          <a:lstStyle>
            <a:lvl1pPr marL="0" indent="0">
              <a:buNone/>
              <a:defRPr sz="23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570" y="2505075"/>
            <a:ext cx="5156444"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0593" y="1681163"/>
            <a:ext cx="5181838" cy="823912"/>
          </a:xfrm>
        </p:spPr>
        <p:txBody>
          <a:bodyPr anchor="b"/>
          <a:lstStyle>
            <a:lvl1pPr marL="0" indent="0">
              <a:buNone/>
              <a:defRPr sz="23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0593" y="2505075"/>
            <a:ext cx="518183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614604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3461065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17131269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570" y="457200"/>
            <a:ext cx="3931213" cy="1600200"/>
          </a:xfrm>
        </p:spPr>
        <p:txBody>
          <a:bodyPr anchor="b"/>
          <a:lstStyle>
            <a:lvl1pPr>
              <a:defRPr sz="3199"/>
            </a:lvl1pPr>
          </a:lstStyle>
          <a:p>
            <a:r>
              <a:rPr lang="en-US" smtClean="0"/>
              <a:t>Click to edit Master title style</a:t>
            </a:r>
            <a:endParaRPr lang="fa-IR"/>
          </a:p>
        </p:txBody>
      </p:sp>
      <p:sp>
        <p:nvSpPr>
          <p:cNvPr id="3" name="Content Placeholder 2"/>
          <p:cNvSpPr>
            <a:spLocks noGrp="1"/>
          </p:cNvSpPr>
          <p:nvPr>
            <p:ph idx="1"/>
          </p:nvPr>
        </p:nvSpPr>
        <p:spPr>
          <a:xfrm>
            <a:off x="5181838" y="987426"/>
            <a:ext cx="6170593" cy="4873625"/>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570" y="2057400"/>
            <a:ext cx="3931213" cy="3811588"/>
          </a:xfr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2834771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570" y="457200"/>
            <a:ext cx="3931213" cy="1600200"/>
          </a:xfrm>
        </p:spPr>
        <p:txBody>
          <a:bodyPr anchor="b"/>
          <a:lstStyle>
            <a:lvl1pPr>
              <a:defRPr sz="3199"/>
            </a:lvl1pPr>
          </a:lstStyle>
          <a:p>
            <a:r>
              <a:rPr lang="en-US" smtClean="0"/>
              <a:t>Click to edit Master title style</a:t>
            </a:r>
            <a:endParaRPr lang="fa-IR"/>
          </a:p>
        </p:txBody>
      </p:sp>
      <p:sp>
        <p:nvSpPr>
          <p:cNvPr id="3" name="Picture Placeholder 2"/>
          <p:cNvSpPr>
            <a:spLocks noGrp="1"/>
          </p:cNvSpPr>
          <p:nvPr>
            <p:ph type="pic" idx="1"/>
          </p:nvPr>
        </p:nvSpPr>
        <p:spPr>
          <a:xfrm>
            <a:off x="5181838" y="987426"/>
            <a:ext cx="6170593" cy="4873625"/>
          </a:xfrm>
        </p:spPr>
        <p:txBody>
          <a:bodyPr/>
          <a:lstStyle>
            <a:lvl1pPr marL="0" indent="0">
              <a:buNone/>
              <a:defRPr sz="31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endParaRPr lang="fa-IR"/>
          </a:p>
        </p:txBody>
      </p:sp>
      <p:sp>
        <p:nvSpPr>
          <p:cNvPr id="4" name="Text Placeholder 3"/>
          <p:cNvSpPr>
            <a:spLocks noGrp="1"/>
          </p:cNvSpPr>
          <p:nvPr>
            <p:ph type="body" sz="half" idx="2"/>
          </p:nvPr>
        </p:nvSpPr>
        <p:spPr>
          <a:xfrm>
            <a:off x="839570" y="2057400"/>
            <a:ext cx="3931213" cy="3811588"/>
          </a:xfr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5404F2-BE9A-4460-8815-8F645183555F}" type="datetimeFigureOut">
              <a:rPr lang="en-US" smtClean="0"/>
              <a:pPr/>
              <a:t>10/14/2024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E69268-9C8B-4EBF-A9EE-DC5DC2D48DC3}" type="slidenum">
              <a:rPr lang="en-US" smtClean="0"/>
              <a:pPr/>
              <a:t>‹#›</a:t>
            </a:fld>
            <a:endParaRPr lang="en-US"/>
          </a:p>
        </p:txBody>
      </p:sp>
    </p:spTree>
    <p:extLst>
      <p:ext uri="{BB962C8B-B14F-4D97-AF65-F5344CB8AC3E}">
        <p14:creationId xmlns:p14="http://schemas.microsoft.com/office/powerpoint/2010/main" val="627433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7982" y="365126"/>
            <a:ext cx="10512862" cy="1325563"/>
          </a:xfrm>
          <a:prstGeom prst="rect">
            <a:avLst/>
          </a:prstGeom>
        </p:spPr>
        <p:txBody>
          <a:bodyPr vert="horz" lIns="91440" tIns="45720" rIns="91440" bIns="45720" rtlCol="0"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7982" y="1825625"/>
            <a:ext cx="10512862"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37982" y="6356351"/>
            <a:ext cx="274248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5404F2-BE9A-4460-8815-8F645183555F}" type="datetimeFigureOut">
              <a:rPr lang="en-US" smtClean="0"/>
              <a:pPr/>
              <a:t>10/14/2024</a:t>
            </a:fld>
            <a:endParaRPr lang="en-US"/>
          </a:p>
        </p:txBody>
      </p:sp>
      <p:sp>
        <p:nvSpPr>
          <p:cNvPr id="5" name="Footer Placeholder 4"/>
          <p:cNvSpPr>
            <a:spLocks noGrp="1"/>
          </p:cNvSpPr>
          <p:nvPr>
            <p:ph type="ftr" sz="quarter" idx="3"/>
          </p:nvPr>
        </p:nvSpPr>
        <p:spPr>
          <a:xfrm>
            <a:off x="4037549" y="6356351"/>
            <a:ext cx="411372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08357" y="6356351"/>
            <a:ext cx="274248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E69268-9C8B-4EBF-A9EE-DC5DC2D48DC3}" type="slidenum">
              <a:rPr lang="en-US" smtClean="0"/>
              <a:pPr/>
              <a:t>‹#›</a:t>
            </a:fld>
            <a:endParaRPr lang="en-US"/>
          </a:p>
        </p:txBody>
      </p:sp>
    </p:spTree>
    <p:extLst>
      <p:ext uri="{BB962C8B-B14F-4D97-AF65-F5344CB8AC3E}">
        <p14:creationId xmlns:p14="http://schemas.microsoft.com/office/powerpoint/2010/main" val="376352247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62" r:id="rId12"/>
  </p:sldLayoutIdLst>
  <p:txStyles>
    <p:titleStyle>
      <a:lvl1pPr algn="l" defTabSz="914126"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fa-IR"/>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4.png"/><Relationship Id="rId4" Type="http://schemas.openxmlformats.org/officeDocument/2006/relationships/image" Target="../media/image12.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799"/>
            <a:ext cx="12188825" cy="7924799"/>
          </a:xfrm>
          <a:prstGeom prst="rect">
            <a:avLst/>
          </a:prstGeom>
        </p:spPr>
      </p:pic>
    </p:spTree>
    <p:extLst>
      <p:ext uri="{BB962C8B-B14F-4D97-AF65-F5344CB8AC3E}">
        <p14:creationId xmlns:p14="http://schemas.microsoft.com/office/powerpoint/2010/main" val="4254686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3644"/>
            <a:ext cx="12189882" cy="6850713"/>
          </a:xfrm>
          <a:prstGeom prst="rect">
            <a:avLst/>
          </a:prstGeom>
        </p:spPr>
      </p:pic>
      <p:sp>
        <p:nvSpPr>
          <p:cNvPr id="26" name="Oval 25"/>
          <p:cNvSpPr/>
          <p:nvPr/>
        </p:nvSpPr>
        <p:spPr>
          <a:xfrm>
            <a:off x="8990013" y="1257100"/>
            <a:ext cx="1716320" cy="13380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solidFill>
                  <a:schemeClr val="tx1"/>
                </a:solidFill>
                <a:cs typeface="B Nazanin" panose="00000400000000000000" pitchFamily="2" charset="-78"/>
              </a:rPr>
              <a:t>شناسایی مادر متقاضی سقط عمدی جنین (مستقیم یا غیر مستقیم</a:t>
            </a:r>
            <a:r>
              <a:rPr lang="fa-IR" sz="1600" dirty="0">
                <a:solidFill>
                  <a:schemeClr val="tx1"/>
                </a:solidFill>
                <a:cs typeface="B Nazanin" panose="00000400000000000000" pitchFamily="2" charset="-78"/>
              </a:rPr>
              <a:t>)</a:t>
            </a:r>
            <a:endParaRPr lang="en-US" sz="1600" dirty="0">
              <a:solidFill>
                <a:schemeClr val="tx1"/>
              </a:solidFill>
              <a:cs typeface="B Nazanin" panose="00000400000000000000" pitchFamily="2" charset="-78"/>
            </a:endParaRPr>
          </a:p>
        </p:txBody>
      </p:sp>
      <p:sp>
        <p:nvSpPr>
          <p:cNvPr id="28" name="Oval 27"/>
          <p:cNvSpPr/>
          <p:nvPr/>
        </p:nvSpPr>
        <p:spPr>
          <a:xfrm>
            <a:off x="9142411" y="2762065"/>
            <a:ext cx="1589654" cy="11079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cs typeface="B Nazanin" panose="00000400000000000000" pitchFamily="2" charset="-78"/>
              </a:rPr>
              <a:t>زمینه سازی گفتگو</a:t>
            </a:r>
            <a:endParaRPr lang="en-US" b="1" dirty="0">
              <a:solidFill>
                <a:schemeClr val="tx1"/>
              </a:solidFill>
              <a:cs typeface="B Nazanin" panose="00000400000000000000" pitchFamily="2" charset="-78"/>
            </a:endParaRPr>
          </a:p>
        </p:txBody>
      </p:sp>
      <p:sp>
        <p:nvSpPr>
          <p:cNvPr id="29" name="Oval 28"/>
          <p:cNvSpPr/>
          <p:nvPr/>
        </p:nvSpPr>
        <p:spPr>
          <a:xfrm>
            <a:off x="9263343" y="3898297"/>
            <a:ext cx="1443592" cy="12568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cs typeface="B Nazanin" panose="00000400000000000000" pitchFamily="2" charset="-78"/>
              </a:rPr>
              <a:t>خوب شنیدن</a:t>
            </a:r>
            <a:endParaRPr lang="en-US" b="1" dirty="0">
              <a:solidFill>
                <a:schemeClr val="tx1"/>
              </a:solidFill>
              <a:cs typeface="B Nazanin" panose="00000400000000000000" pitchFamily="2" charset="-78"/>
            </a:endParaRPr>
          </a:p>
        </p:txBody>
      </p:sp>
      <p:sp>
        <p:nvSpPr>
          <p:cNvPr id="30" name="Oval 29"/>
          <p:cNvSpPr/>
          <p:nvPr/>
        </p:nvSpPr>
        <p:spPr>
          <a:xfrm>
            <a:off x="9142412" y="5191283"/>
            <a:ext cx="1531730" cy="13178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cs typeface="B Nazanin" panose="00000400000000000000" pitchFamily="2" charset="-78"/>
              </a:rPr>
              <a:t>ارائه بازخورد به مادر</a:t>
            </a:r>
            <a:endParaRPr lang="en-US" b="1" dirty="0">
              <a:solidFill>
                <a:schemeClr val="tx1"/>
              </a:solidFill>
              <a:cs typeface="B Nazanin" panose="00000400000000000000" pitchFamily="2" charset="-78"/>
            </a:endParaRPr>
          </a:p>
        </p:txBody>
      </p:sp>
      <p:sp>
        <p:nvSpPr>
          <p:cNvPr id="31" name="Rectangle 30"/>
          <p:cNvSpPr/>
          <p:nvPr/>
        </p:nvSpPr>
        <p:spPr>
          <a:xfrm>
            <a:off x="1370012" y="1461010"/>
            <a:ext cx="7543801"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200" dirty="0">
                <a:cs typeface="B Nazanin" panose="00000400000000000000" pitchFamily="2" charset="-78"/>
              </a:rPr>
              <a:t>حساسیت به نشانه‌های تصمیم به سقط جنین</a:t>
            </a:r>
          </a:p>
        </p:txBody>
      </p:sp>
      <p:sp>
        <p:nvSpPr>
          <p:cNvPr id="33" name="Rectangle 32"/>
          <p:cNvSpPr/>
          <p:nvPr/>
        </p:nvSpPr>
        <p:spPr>
          <a:xfrm>
            <a:off x="1370012" y="2837257"/>
            <a:ext cx="7543801"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200" dirty="0">
                <a:cs typeface="B Nazanin" panose="00000400000000000000" pitchFamily="2" charset="-78"/>
              </a:rPr>
              <a:t>زمینه سازی برای گفتگوی صمیمی و اعتماد آفرین با مادر</a:t>
            </a:r>
          </a:p>
        </p:txBody>
      </p:sp>
      <p:sp>
        <p:nvSpPr>
          <p:cNvPr id="34" name="Rectangle 33"/>
          <p:cNvSpPr/>
          <p:nvPr/>
        </p:nvSpPr>
        <p:spPr>
          <a:xfrm>
            <a:off x="1370012" y="4082351"/>
            <a:ext cx="7543801"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a-IR" sz="3200" dirty="0">
                <a:solidFill>
                  <a:prstClr val="white"/>
                </a:solidFill>
                <a:cs typeface="B Nazanin" panose="00000400000000000000" pitchFamily="2" charset="-78"/>
              </a:rPr>
              <a:t>شنیدن فعال حرف‌های مادر</a:t>
            </a:r>
          </a:p>
        </p:txBody>
      </p:sp>
      <p:sp>
        <p:nvSpPr>
          <p:cNvPr id="35" name="Rectangle 34"/>
          <p:cNvSpPr/>
          <p:nvPr/>
        </p:nvSpPr>
        <p:spPr>
          <a:xfrm>
            <a:off x="1370012" y="5427755"/>
            <a:ext cx="7543801"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fa-IR" sz="2800" dirty="0">
                <a:solidFill>
                  <a:prstClr val="white"/>
                </a:solidFill>
                <a:cs typeface="B Nazanin" panose="00000400000000000000" pitchFamily="2" charset="-78"/>
              </a:rPr>
              <a:t>ارائه بازخورد به مادر توسط مشاور و برشمردن توانمندی‌های مادر از سخنان خود او (نقاط امید برای مادر)</a:t>
            </a:r>
          </a:p>
        </p:txBody>
      </p:sp>
      <p:sp>
        <p:nvSpPr>
          <p:cNvPr id="37" name="Left Arrow 36"/>
          <p:cNvSpPr/>
          <p:nvPr/>
        </p:nvSpPr>
        <p:spPr>
          <a:xfrm>
            <a:off x="10706934" y="1461010"/>
            <a:ext cx="1102478" cy="914400"/>
          </a:xfrm>
          <a:prstGeom prst="leftArrow">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Nazanin" panose="00000400000000000000" pitchFamily="2" charset="-78"/>
              </a:rPr>
              <a:t>گام اول</a:t>
            </a:r>
            <a:endParaRPr lang="en-US" sz="2000" dirty="0">
              <a:solidFill>
                <a:schemeClr val="tx1"/>
              </a:solidFill>
              <a:cs typeface="B Nazanin" panose="00000400000000000000" pitchFamily="2" charset="-78"/>
            </a:endParaRPr>
          </a:p>
        </p:txBody>
      </p:sp>
      <p:sp>
        <p:nvSpPr>
          <p:cNvPr id="38" name="Left Arrow 37"/>
          <p:cNvSpPr/>
          <p:nvPr/>
        </p:nvSpPr>
        <p:spPr>
          <a:xfrm>
            <a:off x="10706934" y="2762066"/>
            <a:ext cx="1102478" cy="888581"/>
          </a:xfrm>
          <a:prstGeom prst="left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cs typeface="B Nazanin" panose="00000400000000000000" pitchFamily="2" charset="-78"/>
              </a:rPr>
              <a:t>گام دوم</a:t>
            </a:r>
            <a:endParaRPr lang="en-US" dirty="0">
              <a:solidFill>
                <a:schemeClr val="tx1"/>
              </a:solidFill>
              <a:cs typeface="B Nazanin" panose="00000400000000000000" pitchFamily="2" charset="-78"/>
            </a:endParaRPr>
          </a:p>
        </p:txBody>
      </p:sp>
      <p:sp>
        <p:nvSpPr>
          <p:cNvPr id="39" name="Left Arrow 38"/>
          <p:cNvSpPr/>
          <p:nvPr/>
        </p:nvSpPr>
        <p:spPr>
          <a:xfrm>
            <a:off x="10674142" y="4218250"/>
            <a:ext cx="1135270" cy="806103"/>
          </a:xfrm>
          <a:prstGeom prst="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cs typeface="B Nazanin" panose="00000400000000000000" pitchFamily="2" charset="-78"/>
              </a:rPr>
              <a:t>گام سوم</a:t>
            </a:r>
            <a:endParaRPr lang="en-US" dirty="0">
              <a:solidFill>
                <a:schemeClr val="tx1"/>
              </a:solidFill>
              <a:cs typeface="B Nazanin" panose="00000400000000000000" pitchFamily="2" charset="-78"/>
            </a:endParaRPr>
          </a:p>
        </p:txBody>
      </p:sp>
      <p:sp>
        <p:nvSpPr>
          <p:cNvPr id="40" name="Left Arrow 39"/>
          <p:cNvSpPr/>
          <p:nvPr/>
        </p:nvSpPr>
        <p:spPr>
          <a:xfrm>
            <a:off x="10619100" y="5462663"/>
            <a:ext cx="1190312" cy="879492"/>
          </a:xfrm>
          <a:prstGeom prst="left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solidFill>
                  <a:schemeClr val="tx1"/>
                </a:solidFill>
                <a:cs typeface="B Nazanin" panose="00000400000000000000" pitchFamily="2" charset="-78"/>
              </a:rPr>
              <a:t>گام چهارم</a:t>
            </a:r>
            <a:endParaRPr lang="en-US" sz="1600" b="1" dirty="0">
              <a:solidFill>
                <a:schemeClr val="tx1"/>
              </a:solidFill>
              <a:cs typeface="B Nazanin" panose="00000400000000000000" pitchFamily="2" charset="-78"/>
            </a:endParaRPr>
          </a:p>
        </p:txBody>
      </p:sp>
      <p:sp>
        <p:nvSpPr>
          <p:cNvPr id="17" name="Title 1">
            <a:extLst>
              <a:ext uri="{FF2B5EF4-FFF2-40B4-BE49-F238E27FC236}">
                <a16:creationId xmlns:a16="http://schemas.microsoft.com/office/drawing/2014/main" id="{8890C058-038F-3DA7-1E47-B353E9A096F6}"/>
              </a:ext>
            </a:extLst>
          </p:cNvPr>
          <p:cNvSpPr txBox="1">
            <a:spLocks/>
          </p:cNvSpPr>
          <p:nvPr/>
        </p:nvSpPr>
        <p:spPr>
          <a:xfrm>
            <a:off x="1446212" y="381000"/>
            <a:ext cx="10363200"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هشت گام سریع در انصراف از سقط عمدی جنین</a:t>
            </a:r>
            <a:endParaRPr lang="en-US" sz="2200" dirty="0"/>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Tree>
    <p:extLst>
      <p:ext uri="{BB962C8B-B14F-4D97-AF65-F5344CB8AC3E}">
        <p14:creationId xmlns:p14="http://schemas.microsoft.com/office/powerpoint/2010/main" val="2880897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529" y="3644"/>
            <a:ext cx="12189882" cy="6850713"/>
          </a:xfrm>
          <a:prstGeom prst="rect">
            <a:avLst/>
          </a:prstGeom>
        </p:spPr>
      </p:pic>
      <p:sp>
        <p:nvSpPr>
          <p:cNvPr id="6" name="Oval 5"/>
          <p:cNvSpPr/>
          <p:nvPr/>
        </p:nvSpPr>
        <p:spPr>
          <a:xfrm>
            <a:off x="9120364" y="2753118"/>
            <a:ext cx="1531730" cy="11511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b="1" dirty="0">
                <a:solidFill>
                  <a:schemeClr val="tx1"/>
                </a:solidFill>
                <a:cs typeface="B Nazanin" panose="00000400000000000000" pitchFamily="2" charset="-78"/>
              </a:rPr>
              <a:t>کمک به حل مسئله مادر</a:t>
            </a:r>
            <a:endParaRPr lang="en-US" sz="1800" b="1" dirty="0">
              <a:solidFill>
                <a:schemeClr val="tx1"/>
              </a:solidFill>
              <a:cs typeface="B Nazanin" panose="00000400000000000000" pitchFamily="2" charset="-78"/>
            </a:endParaRPr>
          </a:p>
        </p:txBody>
      </p:sp>
      <p:sp>
        <p:nvSpPr>
          <p:cNvPr id="7" name="Oval 6"/>
          <p:cNvSpPr/>
          <p:nvPr/>
        </p:nvSpPr>
        <p:spPr>
          <a:xfrm>
            <a:off x="9083644" y="5329125"/>
            <a:ext cx="1531730" cy="13178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cs typeface="B Nazanin" panose="00000400000000000000" pitchFamily="2" charset="-78"/>
              </a:rPr>
              <a:t>تعیین وقت بعدی</a:t>
            </a:r>
            <a:endParaRPr lang="en-US" b="1" dirty="0">
              <a:solidFill>
                <a:schemeClr val="tx1"/>
              </a:solidFill>
              <a:cs typeface="B Nazanin" panose="00000400000000000000" pitchFamily="2" charset="-78"/>
            </a:endParaRPr>
          </a:p>
        </p:txBody>
      </p:sp>
      <p:sp>
        <p:nvSpPr>
          <p:cNvPr id="8" name="Rectangle 7"/>
          <p:cNvSpPr/>
          <p:nvPr/>
        </p:nvSpPr>
        <p:spPr>
          <a:xfrm>
            <a:off x="704209" y="1281188"/>
            <a:ext cx="8294917" cy="1275001"/>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a:cs typeface="B Nazanin" panose="00000400000000000000" pitchFamily="2" charset="-78"/>
              </a:rPr>
              <a:t>    منزلت جنین با نشان دادن تصاویر هفته به هفته جنین، یادآوری اهمیت جایگاه والای مادر و پدر ، ایجاد تردید در مادر / پدر جهت انجام سقط ، ناپسندی قانونی، اخلاقی و شرعی، عوارض جسمی- روحی سقط عمدی،</a:t>
            </a:r>
            <a:r>
              <a:rPr lang="fa-IR" sz="2000" dirty="0">
                <a:latin typeface="Times New Roman" panose="02020603050405020304" pitchFamily="18" charset="0"/>
                <a:ea typeface="Calibri" panose="020F0502020204030204" pitchFamily="34" charset="0"/>
                <a:cs typeface="B Nazanin" panose="00000400000000000000" pitchFamily="2" charset="-78"/>
              </a:rPr>
              <a:t> جلب توجه مادر به روند رشد جنین</a:t>
            </a:r>
            <a:r>
              <a:rPr lang="fa-IR" sz="1600" dirty="0">
                <a:cs typeface="B Nazanin" panose="00000400000000000000" pitchFamily="2" charset="-78"/>
              </a:rPr>
              <a:t> </a:t>
            </a:r>
            <a:endParaRPr lang="en-US" sz="1600" dirty="0">
              <a:cs typeface="B Nazanin" panose="00000400000000000000" pitchFamily="2" charset="-78"/>
            </a:endParaRPr>
          </a:p>
        </p:txBody>
      </p:sp>
      <p:sp>
        <p:nvSpPr>
          <p:cNvPr id="9" name="Rectangle 8"/>
          <p:cNvSpPr/>
          <p:nvPr/>
        </p:nvSpPr>
        <p:spPr>
          <a:xfrm>
            <a:off x="704208" y="2720321"/>
            <a:ext cx="8341013" cy="1437882"/>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30000"/>
              </a:lnSpc>
              <a:spcAft>
                <a:spcPts val="0"/>
              </a:spcAft>
            </a:pPr>
            <a:r>
              <a:rPr lang="fa-IR" dirty="0">
                <a:latin typeface="Times New Roman" panose="02020603050405020304" pitchFamily="18" charset="0"/>
                <a:ea typeface="Calibri" panose="020F0502020204030204" pitchFamily="34" charset="0"/>
                <a:cs typeface="B Nazanin" panose="00000400000000000000" pitchFamily="2" charset="-78"/>
              </a:rPr>
              <a:t>کمک به کاهش فشارهای روانی اطرافیان، بهبود مهارت حل مسئله، کمک به یافتن ظرفیت‌های اطراف مادر و پدر، بیان نمونه‌های موفق سبک زندگی در همان شرایط،آگاه سازی نسبت به قوانین حمایتی، ارجاع به کارشناس  رابط برنامه نفس در شرایط قریب الوقوع بودن سقط یا در صورت عدم اطمینان از تثبیت تصمیم صحیح</a:t>
            </a:r>
          </a:p>
        </p:txBody>
      </p:sp>
      <p:sp>
        <p:nvSpPr>
          <p:cNvPr id="10" name="Rectangle 9"/>
          <p:cNvSpPr/>
          <p:nvPr/>
        </p:nvSpPr>
        <p:spPr>
          <a:xfrm>
            <a:off x="724782" y="4372026"/>
            <a:ext cx="8230718"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a:cs typeface="B Nazanin" panose="00000400000000000000" pitchFamily="2" charset="-78"/>
              </a:rPr>
              <a:t>تثبیت تصمیم صحیح از طریق بر انگیختن حس مادری</a:t>
            </a:r>
          </a:p>
        </p:txBody>
      </p:sp>
      <p:sp>
        <p:nvSpPr>
          <p:cNvPr id="11" name="Rectangle 10"/>
          <p:cNvSpPr/>
          <p:nvPr/>
        </p:nvSpPr>
        <p:spPr>
          <a:xfrm>
            <a:off x="700761" y="5545162"/>
            <a:ext cx="8199596" cy="914400"/>
          </a:xfrm>
          <a:prstGeom prst="rect">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a:cs typeface="B Mitra" panose="00000400000000000000" pitchFamily="2" charset="-78"/>
              </a:rPr>
              <a:t>تعیین وقت بعدی برای مادر</a:t>
            </a:r>
          </a:p>
          <a:p>
            <a:pPr algn="ctr"/>
            <a:r>
              <a:rPr lang="fa-IR" sz="2400" dirty="0">
                <a:cs typeface="B Mitra" panose="00000400000000000000" pitchFamily="2" charset="-78"/>
              </a:rPr>
              <a:t>اخذ شماره تلفن مادر و پدر و پیگیری 24 ساعت بعد</a:t>
            </a:r>
          </a:p>
        </p:txBody>
      </p:sp>
      <p:sp>
        <p:nvSpPr>
          <p:cNvPr id="12" name="Oval 11"/>
          <p:cNvSpPr/>
          <p:nvPr/>
        </p:nvSpPr>
        <p:spPr>
          <a:xfrm>
            <a:off x="9024875" y="1214320"/>
            <a:ext cx="1649268" cy="1408739"/>
          </a:xfrm>
          <a:prstGeom prst="ellipse">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cs typeface="B Nazanin" panose="00000400000000000000" pitchFamily="2" charset="-78"/>
              </a:rPr>
              <a:t>آگاهی دادن به مادر با جملات اثر گذار</a:t>
            </a:r>
            <a:endParaRPr lang="en-US" b="1" dirty="0">
              <a:solidFill>
                <a:schemeClr val="tx1"/>
              </a:solidFill>
              <a:cs typeface="B Nazanin" panose="00000400000000000000" pitchFamily="2" charset="-78"/>
            </a:endParaRPr>
          </a:p>
        </p:txBody>
      </p:sp>
      <p:sp>
        <p:nvSpPr>
          <p:cNvPr id="13" name="Oval 12"/>
          <p:cNvSpPr/>
          <p:nvPr/>
        </p:nvSpPr>
        <p:spPr>
          <a:xfrm>
            <a:off x="9038724" y="4031553"/>
            <a:ext cx="1695010" cy="1282919"/>
          </a:xfrm>
          <a:prstGeom prst="ellipse">
            <a:avLst/>
          </a:prstGeom>
          <a:ln>
            <a:solidFill>
              <a:srgbClr val="BAB8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1"/>
                </a:solidFill>
                <a:cs typeface="B Nazanin" panose="00000400000000000000" pitchFamily="2" charset="-78"/>
              </a:rPr>
              <a:t>احساسات تثبیت‌کننده</a:t>
            </a:r>
            <a:endParaRPr lang="en-US" b="1" dirty="0">
              <a:solidFill>
                <a:schemeClr val="tx1"/>
              </a:solidFill>
              <a:cs typeface="B Nazanin" panose="00000400000000000000" pitchFamily="2" charset="-78"/>
            </a:endParaRPr>
          </a:p>
        </p:txBody>
      </p:sp>
      <p:sp>
        <p:nvSpPr>
          <p:cNvPr id="34" name="Down Arrow 33"/>
          <p:cNvSpPr/>
          <p:nvPr/>
        </p:nvSpPr>
        <p:spPr>
          <a:xfrm>
            <a:off x="5330392" y="-5553"/>
            <a:ext cx="45719" cy="457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Left Arrow 37"/>
          <p:cNvSpPr/>
          <p:nvPr/>
        </p:nvSpPr>
        <p:spPr>
          <a:xfrm>
            <a:off x="10687136" y="1331754"/>
            <a:ext cx="1350875" cy="1043656"/>
          </a:xfrm>
          <a:prstGeom prst="lef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Nazanin" panose="00000400000000000000" pitchFamily="2" charset="-78"/>
              </a:rPr>
              <a:t>گام پنجم</a:t>
            </a:r>
            <a:endParaRPr lang="en-US" sz="2000" dirty="0">
              <a:solidFill>
                <a:schemeClr val="tx1"/>
              </a:solidFill>
              <a:cs typeface="B Nazanin" panose="00000400000000000000" pitchFamily="2" charset="-78"/>
            </a:endParaRPr>
          </a:p>
        </p:txBody>
      </p:sp>
      <p:sp>
        <p:nvSpPr>
          <p:cNvPr id="40" name="Left Arrow 39"/>
          <p:cNvSpPr/>
          <p:nvPr/>
        </p:nvSpPr>
        <p:spPr>
          <a:xfrm>
            <a:off x="10710438" y="2817277"/>
            <a:ext cx="1394324" cy="959708"/>
          </a:xfrm>
          <a:prstGeom prst="leftArrow">
            <a:avLst/>
          </a:prstGeom>
          <a:solidFill>
            <a:srgbClr val="1BAD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Nazanin" panose="00000400000000000000" pitchFamily="2" charset="-78"/>
              </a:rPr>
              <a:t>گام ششم</a:t>
            </a:r>
            <a:endParaRPr lang="en-US" sz="2000" dirty="0">
              <a:solidFill>
                <a:schemeClr val="tx1"/>
              </a:solidFill>
              <a:cs typeface="B Nazanin" panose="00000400000000000000" pitchFamily="2" charset="-78"/>
            </a:endParaRPr>
          </a:p>
        </p:txBody>
      </p:sp>
      <p:sp>
        <p:nvSpPr>
          <p:cNvPr id="41" name="Left Arrow 40"/>
          <p:cNvSpPr/>
          <p:nvPr/>
        </p:nvSpPr>
        <p:spPr>
          <a:xfrm>
            <a:off x="10719887" y="4099011"/>
            <a:ext cx="1394324" cy="932447"/>
          </a:xfrm>
          <a:prstGeom prst="leftArrow">
            <a:avLst/>
          </a:prstGeom>
          <a:solidFill>
            <a:srgbClr val="6D56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Nazanin" panose="00000400000000000000" pitchFamily="2" charset="-78"/>
              </a:rPr>
              <a:t>گام هفتم</a:t>
            </a:r>
            <a:endParaRPr lang="en-US" sz="2000" dirty="0">
              <a:solidFill>
                <a:schemeClr val="tx1"/>
              </a:solidFill>
              <a:cs typeface="B Nazanin" panose="00000400000000000000" pitchFamily="2" charset="-78"/>
            </a:endParaRPr>
          </a:p>
        </p:txBody>
      </p:sp>
      <p:sp>
        <p:nvSpPr>
          <p:cNvPr id="42" name="Left Arrow 41"/>
          <p:cNvSpPr/>
          <p:nvPr/>
        </p:nvSpPr>
        <p:spPr>
          <a:xfrm>
            <a:off x="10692249" y="5511344"/>
            <a:ext cx="1394325" cy="914400"/>
          </a:xfrm>
          <a:prstGeom prst="leftArrow">
            <a:avLst/>
          </a:prstGeom>
          <a:solidFill>
            <a:srgbClr val="E5F9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rPr>
              <a:t>گام هشتم</a:t>
            </a:r>
            <a:endParaRPr lang="en-US" sz="2000" dirty="0">
              <a:solidFill>
                <a:schemeClr val="tx1"/>
              </a:solidFill>
            </a:endParaRPr>
          </a:p>
        </p:txBody>
      </p:sp>
      <p:sp>
        <p:nvSpPr>
          <p:cNvPr id="17" name="Title 1">
            <a:extLst>
              <a:ext uri="{FF2B5EF4-FFF2-40B4-BE49-F238E27FC236}">
                <a16:creationId xmlns:a16="http://schemas.microsoft.com/office/drawing/2014/main" id="{8890C058-038F-3DA7-1E47-B353E9A096F6}"/>
              </a:ext>
            </a:extLst>
          </p:cNvPr>
          <p:cNvSpPr txBox="1">
            <a:spLocks/>
          </p:cNvSpPr>
          <p:nvPr/>
        </p:nvSpPr>
        <p:spPr>
          <a:xfrm>
            <a:off x="1446212" y="381000"/>
            <a:ext cx="10363200"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هشت گام سریع در انصراف از سقط عمدی جنین</a:t>
            </a:r>
            <a:endParaRPr lang="en-US" sz="2200" dirty="0"/>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Tree>
    <p:extLst>
      <p:ext uri="{BB962C8B-B14F-4D97-AF65-F5344CB8AC3E}">
        <p14:creationId xmlns:p14="http://schemas.microsoft.com/office/powerpoint/2010/main" val="614456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sp>
        <p:nvSpPr>
          <p:cNvPr id="3" name="Content Placeholder 2"/>
          <p:cNvSpPr>
            <a:spLocks noGrp="1"/>
          </p:cNvSpPr>
          <p:nvPr>
            <p:ph idx="1"/>
          </p:nvPr>
        </p:nvSpPr>
        <p:spPr>
          <a:xfrm>
            <a:off x="303212" y="1419915"/>
            <a:ext cx="11582400" cy="5005127"/>
          </a:xfrm>
        </p:spPr>
        <p:txBody>
          <a:bodyPr>
            <a:noAutofit/>
          </a:bodyPr>
          <a:lstStyle/>
          <a:p>
            <a:pPr marL="342900" lvl="0" indent="-342900" algn="just" rtl="1">
              <a:lnSpc>
                <a:spcPct val="150000"/>
              </a:lnSpc>
            </a:pPr>
            <a:r>
              <a:rPr lang="ar-SA" sz="2000" dirty="0">
                <a:latin typeface="Arial" panose="020B0604020202020204" pitchFamily="34" charset="0"/>
                <a:cs typeface="B Nazanin" panose="00000400000000000000" pitchFamily="2" charset="-78"/>
              </a:rPr>
              <a:t>به نظرت، همین الان چه اندام‌هایی از جنین تشکیل شده؟ تاحالا عکس جنین رو تو این سن دیدی؟</a:t>
            </a:r>
            <a:endParaRPr lang="en-US" sz="2000" dirty="0">
              <a:latin typeface="Arial" panose="020B0604020202020204" pitchFamily="34" charset="0"/>
              <a:cs typeface="B Nazanin" panose="00000400000000000000" pitchFamily="2" charset="-78"/>
            </a:endParaRPr>
          </a:p>
          <a:p>
            <a:pPr marL="342900" lvl="0" indent="-342900" algn="just" rtl="1">
              <a:lnSpc>
                <a:spcPct val="150000"/>
              </a:lnSpc>
            </a:pPr>
            <a:r>
              <a:rPr lang="ar-SA" sz="2000" dirty="0">
                <a:latin typeface="Arial" panose="020B0604020202020204" pitchFamily="34" charset="0"/>
                <a:cs typeface="B Nazanin" panose="00000400000000000000" pitchFamily="2" charset="-78"/>
              </a:rPr>
              <a:t>از کجا مطمئنی مشکلاتی که می خوای به خاطرش جون فرزند</a:t>
            </a:r>
            <a:r>
              <a:rPr lang="fa-IR" sz="2000" dirty="0">
                <a:latin typeface="Arial" panose="020B0604020202020204" pitchFamily="34" charset="0"/>
                <a:cs typeface="B Nazanin" panose="00000400000000000000" pitchFamily="2" charset="-78"/>
              </a:rPr>
              <a:t> </a:t>
            </a:r>
            <a:r>
              <a:rPr lang="ar-SA" sz="2000" dirty="0">
                <a:latin typeface="Arial" panose="020B0604020202020204" pitchFamily="34" charset="0"/>
                <a:cs typeface="B Nazanin" panose="00000400000000000000" pitchFamily="2" charset="-78"/>
              </a:rPr>
              <a:t>تو بگیری، با سقط عمدی حل می‌شه؟</a:t>
            </a:r>
            <a:endParaRPr lang="en-US" sz="2000" dirty="0">
              <a:latin typeface="Arial" panose="020B0604020202020204" pitchFamily="34" charset="0"/>
              <a:cs typeface="B Nazanin" panose="00000400000000000000" pitchFamily="2" charset="-78"/>
            </a:endParaRPr>
          </a:p>
          <a:p>
            <a:pPr marL="342900" lvl="0" indent="-342900" algn="just" rtl="1">
              <a:lnSpc>
                <a:spcPct val="150000"/>
              </a:lnSpc>
            </a:pPr>
            <a:r>
              <a:rPr lang="ar-SA" sz="2000" dirty="0">
                <a:latin typeface="Arial" panose="020B0604020202020204" pitchFamily="34" charset="0"/>
                <a:cs typeface="B Nazanin" panose="00000400000000000000" pitchFamily="2" charset="-78"/>
              </a:rPr>
              <a:t>خدا به این بچه‌ای که الان تو وجودته، حق زنده بودن و حیات داده. به نظرت شما اجازه داری حق حیاتی که خدا بهش داده رو ازش بگیری؟</a:t>
            </a:r>
            <a:endParaRPr lang="en-US" sz="2000" dirty="0">
              <a:latin typeface="Arial" panose="020B0604020202020204" pitchFamily="34" charset="0"/>
              <a:cs typeface="B Nazanin" panose="00000400000000000000" pitchFamily="2" charset="-78"/>
            </a:endParaRPr>
          </a:p>
          <a:p>
            <a:pPr marL="342900" lvl="0" indent="-342900" algn="just" rtl="1">
              <a:lnSpc>
                <a:spcPct val="150000"/>
              </a:lnSpc>
            </a:pPr>
            <a:r>
              <a:rPr lang="ar-SA" sz="2000" dirty="0">
                <a:latin typeface="Arial" panose="020B0604020202020204" pitchFamily="34" charset="0"/>
                <a:cs typeface="B Nazanin" panose="00000400000000000000" pitchFamily="2" charset="-78"/>
              </a:rPr>
              <a:t>این بچه امانت خداست. کسی که امانتی رو می‌سپره، به امانتدار اعتماد کرده. باید به خودت افتخار کنی که تو امانتدارش هستی. گرفتن جون این بچه یعنی: من امانت خدا رو </a:t>
            </a:r>
            <a:r>
              <a:rPr lang="fa-IR" sz="2000" dirty="0">
                <a:latin typeface="Arial" panose="020B0604020202020204" pitchFamily="34" charset="0"/>
                <a:cs typeface="B Nazanin" panose="00000400000000000000" pitchFamily="2" charset="-78"/>
              </a:rPr>
              <a:t>نمی‌خوام نگه دارم</a:t>
            </a:r>
            <a:r>
              <a:rPr lang="ar-SA" sz="2000" dirty="0">
                <a:latin typeface="Arial" panose="020B0604020202020204" pitchFamily="34" charset="0"/>
                <a:cs typeface="B Nazanin" panose="00000400000000000000" pitchFamily="2" charset="-78"/>
              </a:rPr>
              <a:t>!</a:t>
            </a:r>
            <a:endParaRPr lang="en-US" sz="2000" dirty="0">
              <a:latin typeface="Arial" panose="020B0604020202020204" pitchFamily="34" charset="0"/>
              <a:cs typeface="B Nazanin" panose="00000400000000000000" pitchFamily="2" charset="-78"/>
            </a:endParaRPr>
          </a:p>
          <a:p>
            <a:pPr marL="342900" lvl="0" indent="-342900" algn="just" rtl="1">
              <a:lnSpc>
                <a:spcPct val="150000"/>
              </a:lnSpc>
            </a:pPr>
            <a:r>
              <a:rPr lang="ar-SA" sz="2000" dirty="0">
                <a:latin typeface="Arial" panose="020B0604020202020204" pitchFamily="34" charset="0"/>
                <a:cs typeface="B Nazanin" panose="00000400000000000000" pitchFamily="2" charset="-78"/>
              </a:rPr>
              <a:t>این فرشته‌ی کوچولو الان تنهای تنهاس. شما و همسرت انتخاب شدین که تنها پناهش باشین. رحم مادر برای جنین، یه پناهگاه امن هست. چطور ممکنه این کوچولوی مظلومو از تنها پناهگاهش جدا کنی؟</a:t>
            </a:r>
            <a:endParaRPr lang="en-US" sz="2000" dirty="0">
              <a:latin typeface="Arial" panose="020B0604020202020204" pitchFamily="34" charset="0"/>
              <a:cs typeface="B Nazanin" panose="00000400000000000000" pitchFamily="2" charset="-78"/>
            </a:endParaRPr>
          </a:p>
          <a:p>
            <a:pPr marL="342900" lvl="0" indent="-342900" algn="just" rtl="1">
              <a:lnSpc>
                <a:spcPct val="150000"/>
              </a:lnSpc>
            </a:pPr>
            <a:r>
              <a:rPr lang="ar-SA" sz="2000" dirty="0">
                <a:latin typeface="Arial" panose="020B0604020202020204" pitchFamily="34" charset="0"/>
                <a:cs typeface="B Nazanin" panose="00000400000000000000" pitchFamily="2" charset="-78"/>
              </a:rPr>
              <a:t>قبول دارم مشکلاتی که می‌گی مهمه و باید به اونا توجه کنیم ولی هیچ مشکلی بدون راه‌حل نیست. خیلی از آدما، مشکلات شدیدتری ممکنه داشته باشن؛ ولی نگرانی تو هم خیلی مهمه و باید درباره اون حرف </a:t>
            </a:r>
            <a:r>
              <a:rPr lang="ar-SA" sz="2000">
                <a:latin typeface="Arial" panose="020B0604020202020204" pitchFamily="34" charset="0"/>
                <a:cs typeface="B Nazanin" panose="00000400000000000000" pitchFamily="2" charset="-78"/>
              </a:rPr>
              <a:t>بزنیم.</a:t>
            </a:r>
            <a:endParaRPr lang="en-US" sz="2000" dirty="0">
              <a:latin typeface="Arial" panose="020B0604020202020204" pitchFamily="34" charset="0"/>
              <a:cs typeface="B Nazanin" panose="000004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8" name="Up Ribbon 7"/>
          <p:cNvSpPr/>
          <p:nvPr/>
        </p:nvSpPr>
        <p:spPr>
          <a:xfrm>
            <a:off x="2208212" y="385799"/>
            <a:ext cx="8915400" cy="762000"/>
          </a:xfrm>
          <a:prstGeom prst="ribbon2">
            <a:avLst>
              <a:gd name="adj1" fmla="val 11393"/>
              <a:gd name="adj2" fmla="val 75000"/>
            </a:avLst>
          </a:prstGeom>
          <a:solidFill>
            <a:srgbClr val="FF93FF"/>
          </a:solidFill>
          <a:ln w="25400" cap="flat" cmpd="sng" algn="ctr">
            <a:noFill/>
            <a:prstDash val="solid"/>
          </a:ln>
          <a:effectLst/>
        </p:spPr>
        <p:txBody>
          <a:bodyPr rtlCol="0" anchor="ctr"/>
          <a:lstStyle/>
          <a:p>
            <a:pPr lvl="0" algn="ctr" defTabSz="914126">
              <a:defRPr/>
            </a:pPr>
            <a:r>
              <a:rPr lang="fa-IR" sz="2400" b="1">
                <a:solidFill>
                  <a:prstClr val="black"/>
                </a:solidFill>
                <a:latin typeface="Arial" panose="020B0604020202020204" pitchFamily="34" charset="0"/>
                <a:cs typeface="B Titr" panose="00000700000000000000" pitchFamily="2" charset="-78"/>
              </a:rPr>
              <a:t>جملات طلایی مشترک در مشاوره انصراف از سقط عمدی</a:t>
            </a:r>
            <a:endParaRPr lang="es-UY" sz="2400" b="1" kern="0" dirty="0">
              <a:solidFill>
                <a:prstClr val="black"/>
              </a:solidFill>
              <a:cs typeface="B Titr" panose="00000700000000000000" pitchFamily="2" charset="-78"/>
            </a:endParaRPr>
          </a:p>
        </p:txBody>
      </p:sp>
    </p:spTree>
    <p:extLst>
      <p:ext uri="{BB962C8B-B14F-4D97-AF65-F5344CB8AC3E}">
        <p14:creationId xmlns:p14="http://schemas.microsoft.com/office/powerpoint/2010/main" val="197384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328" y="-26020"/>
            <a:ext cx="12189882" cy="685071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graphicFrame>
        <p:nvGraphicFramePr>
          <p:cNvPr id="9" name="Diagram 8"/>
          <p:cNvGraphicFramePr/>
          <p:nvPr>
            <p:extLst/>
          </p:nvPr>
        </p:nvGraphicFramePr>
        <p:xfrm>
          <a:off x="-306388" y="847788"/>
          <a:ext cx="8125883" cy="5791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2132012" y="2937430"/>
            <a:ext cx="1981200" cy="2554545"/>
          </a:xfrm>
          <a:prstGeom prst="rect">
            <a:avLst/>
          </a:prstGeom>
          <a:noFill/>
        </p:spPr>
        <p:txBody>
          <a:bodyPr wrap="square" rtlCol="0">
            <a:spAutoFit/>
          </a:bodyPr>
          <a:lstStyle/>
          <a:p>
            <a:pPr algn="ctr">
              <a:lnSpc>
                <a:spcPct val="200000"/>
              </a:lnSpc>
            </a:pPr>
            <a:r>
              <a:rPr lang="ar-SA" sz="2000" b="1" dirty="0">
                <a:solidFill>
                  <a:srgbClr val="FFFF00"/>
                </a:solidFill>
                <a:latin typeface="Farhang Sharp"/>
                <a:ea typeface="Calibri" panose="020F0502020204030204" pitchFamily="34" charset="0"/>
                <a:cs typeface="B Shiraz" panose="00000400000000000000" pitchFamily="2" charset="-78"/>
              </a:rPr>
              <a:t>نسخه حاضر، اولین منبع راهنمای حفظ حیات جنین ویژه ارائه دهندگان خدمت است</a:t>
            </a:r>
            <a:endParaRPr lang="en-US" sz="2000" dirty="0">
              <a:solidFill>
                <a:srgbClr val="FFFF00"/>
              </a:solidFill>
            </a:endParaRPr>
          </a:p>
        </p:txBody>
      </p:sp>
      <p:sp>
        <p:nvSpPr>
          <p:cNvPr id="12" name="TextBox 11">
            <a:extLst>
              <a:ext uri="{FF2B5EF4-FFF2-40B4-BE49-F238E27FC236}">
                <a16:creationId xmlns:a16="http://schemas.microsoft.com/office/drawing/2014/main" id="{B2312F54-18B9-DD7D-7375-1279A7D5A023}"/>
              </a:ext>
            </a:extLst>
          </p:cNvPr>
          <p:cNvSpPr txBox="1"/>
          <p:nvPr/>
        </p:nvSpPr>
        <p:spPr>
          <a:xfrm>
            <a:off x="4433959" y="253648"/>
            <a:ext cx="7438504" cy="1200329"/>
          </a:xfrm>
          <a:prstGeom prst="rect">
            <a:avLst/>
          </a:prstGeom>
          <a:noFill/>
        </p:spPr>
        <p:txBody>
          <a:bodyPr wrap="square">
            <a:spAutoFit/>
          </a:bodyPr>
          <a:lstStyle/>
          <a:p>
            <a:pPr algn="just" rtl="1"/>
            <a:r>
              <a:rPr lang="fa-IR" sz="2400" kern="1600" dirty="0">
                <a:latin typeface="Calibri Light" panose="020F0302020204030204" pitchFamily="34" charset="0"/>
                <a:ea typeface="Times New Roman" panose="02020603050405020304" pitchFamily="18" charset="0"/>
                <a:cs typeface="B Titr" panose="00000700000000000000" pitchFamily="2" charset="-78"/>
              </a:rPr>
              <a:t>هدف از طراحی این مجموعه</a:t>
            </a:r>
            <a:r>
              <a:rPr lang="fa-IR" sz="2400" b="1" kern="1600" dirty="0">
                <a:latin typeface="Times New Roman" panose="02020603050405020304" pitchFamily="18" charset="0"/>
                <a:ea typeface="Times New Roman" panose="02020603050405020304" pitchFamily="18" charset="0"/>
                <a:cs typeface="B Nazanin" panose="00000400000000000000" pitchFamily="2" charset="-78"/>
              </a:rPr>
              <a:t> :</a:t>
            </a:r>
            <a:r>
              <a:rPr lang="fa-IR" sz="2400" b="1" dirty="0">
                <a:effectLst/>
                <a:latin typeface="Times New Roman" panose="02020603050405020304" pitchFamily="18" charset="0"/>
                <a:ea typeface="Calibri" panose="020F0502020204030204" pitchFamily="34" charset="0"/>
                <a:cs typeface="B Nazanin" panose="00000400000000000000" pitchFamily="2" charset="-78"/>
              </a:rPr>
              <a:t> انسجام بخشی به گفتگوی ارائه دهندگان خدمت با مراجعه کنندگانی است که در معرض اقدام به سقط عمدی جنین هستند.</a:t>
            </a:r>
            <a:r>
              <a:rPr lang="fa-IR" sz="2400" kern="1600" dirty="0">
                <a:latin typeface="Calibri Light" panose="020F0302020204030204" pitchFamily="34" charset="0"/>
                <a:ea typeface="Times New Roman" panose="02020603050405020304" pitchFamily="18" charset="0"/>
                <a:cs typeface="B Titr" panose="00000700000000000000" pitchFamily="2" charset="-78"/>
              </a:rPr>
              <a:t> </a:t>
            </a:r>
            <a:endParaRPr lang="en-US" sz="2400" dirty="0"/>
          </a:p>
        </p:txBody>
      </p:sp>
    </p:spTree>
    <p:extLst>
      <p:ext uri="{BB962C8B-B14F-4D97-AF65-F5344CB8AC3E}">
        <p14:creationId xmlns:p14="http://schemas.microsoft.com/office/powerpoint/2010/main" val="322285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sp>
        <p:nvSpPr>
          <p:cNvPr id="2" name="Title 1">
            <a:extLst>
              <a:ext uri="{FF2B5EF4-FFF2-40B4-BE49-F238E27FC236}">
                <a16:creationId xmlns:a16="http://schemas.microsoft.com/office/drawing/2014/main" id="{8890C058-038F-3DA7-1E47-B353E9A096F6}"/>
              </a:ext>
            </a:extLst>
          </p:cNvPr>
          <p:cNvSpPr>
            <a:spLocks noGrp="1"/>
          </p:cNvSpPr>
          <p:nvPr>
            <p:ph type="title"/>
          </p:nvPr>
        </p:nvSpPr>
        <p:spPr>
          <a:xfrm>
            <a:off x="1426151" y="321232"/>
            <a:ext cx="10363200" cy="914400"/>
          </a:xfrm>
          <a:solidFill>
            <a:srgbClr val="FF93FF"/>
          </a:solidFill>
        </p:spPr>
        <p:txBody>
          <a:bodyPr>
            <a:noAutofit/>
          </a:body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آشنایی با بسته خدمت حفظ حیات جنین</a:t>
            </a:r>
            <a:endParaRPr lang="en-US" sz="2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8" name="Content Placeholder 2">
            <a:extLst>
              <a:ext uri="{FF2B5EF4-FFF2-40B4-BE49-F238E27FC236}">
                <a16:creationId xmlns:a16="http://schemas.microsoft.com/office/drawing/2014/main" id="{62492F75-1C1E-44B0-9425-73D6AD26BF47}"/>
              </a:ext>
            </a:extLst>
          </p:cNvPr>
          <p:cNvSpPr>
            <a:spLocks noGrp="1"/>
          </p:cNvSpPr>
          <p:nvPr>
            <p:ph idx="1"/>
          </p:nvPr>
        </p:nvSpPr>
        <p:spPr>
          <a:xfrm>
            <a:off x="455613" y="1552775"/>
            <a:ext cx="11333738" cy="4879326"/>
          </a:xfrm>
        </p:spPr>
        <p:txBody>
          <a:bodyPr>
            <a:normAutofit lnSpcReduction="10000"/>
          </a:bodyPr>
          <a:lstStyle/>
          <a:p>
            <a:pPr marL="0" marR="0" indent="0" algn="just" rtl="1">
              <a:lnSpc>
                <a:spcPct val="200000"/>
              </a:lnSpc>
              <a:spcBef>
                <a:spcPts val="0"/>
              </a:spcBef>
              <a:spcAft>
                <a:spcPts val="0"/>
              </a:spcAft>
              <a:buNone/>
            </a:pPr>
            <a:r>
              <a:rPr lang="ar-SA" sz="2000" b="1" dirty="0">
                <a:effectLst/>
                <a:latin typeface="Times New Roman" panose="02020603050405020304" pitchFamily="18" charset="0"/>
                <a:ea typeface="Calibri" panose="020F0502020204030204" pitchFamily="34" charset="0"/>
                <a:cs typeface="B Nazanin" panose="00000400000000000000" pitchFamily="2" charset="-78"/>
              </a:rPr>
              <a:t>شرایط خدمت گیرنده در این بسته عبارت است از:</a:t>
            </a:r>
            <a:endParaRPr lang="en-US" sz="2000" b="1" dirty="0">
              <a:effectLst/>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00000"/>
              </a:lnSpc>
              <a:spcBef>
                <a:spcPts val="0"/>
              </a:spcBef>
              <a:spcAft>
                <a:spcPts val="0"/>
              </a:spcAft>
              <a:buNone/>
            </a:pPr>
            <a:r>
              <a:rPr lang="fa-IR" sz="2000" b="1" dirty="0">
                <a:effectLst/>
                <a:latin typeface="Times New Roman" panose="02020603050405020304" pitchFamily="18" charset="0"/>
                <a:ea typeface="Calibri" panose="020F0502020204030204" pitchFamily="34" charset="0"/>
                <a:cs typeface="B Nazanin" panose="00000400000000000000" pitchFamily="2" charset="-78"/>
              </a:rPr>
              <a:t>1. </a:t>
            </a:r>
            <a:r>
              <a:rPr lang="ar-SA" sz="2000" b="1" dirty="0">
                <a:effectLst/>
                <a:latin typeface="Times New Roman" panose="02020603050405020304" pitchFamily="18" charset="0"/>
                <a:ea typeface="Calibri" panose="020F0502020204030204" pitchFamily="34" charset="0"/>
                <a:cs typeface="B Nazanin" panose="00000400000000000000" pitchFamily="2" charset="-78"/>
              </a:rPr>
              <a:t>خود یا اطرافیان اثرگذار او، به سقط عمدی جنین فکر می‌کنند و ممکن است چنین تصمیمی بگیرند.</a:t>
            </a:r>
            <a:endParaRPr lang="en-US" sz="2000" b="1" dirty="0">
              <a:effectLst/>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00000"/>
              </a:lnSpc>
              <a:spcBef>
                <a:spcPts val="0"/>
              </a:spcBef>
              <a:spcAft>
                <a:spcPts val="0"/>
              </a:spcAft>
              <a:buNone/>
            </a:pPr>
            <a:r>
              <a:rPr lang="fa-IR" sz="2000" b="1" dirty="0">
                <a:effectLst/>
                <a:latin typeface="Times New Roman" panose="02020603050405020304" pitchFamily="18" charset="0"/>
                <a:ea typeface="Calibri" panose="020F0502020204030204" pitchFamily="34" charset="0"/>
                <a:cs typeface="B Nazanin" panose="00000400000000000000" pitchFamily="2" charset="-78"/>
              </a:rPr>
              <a:t>2. </a:t>
            </a:r>
            <a:r>
              <a:rPr lang="ar-SA" sz="2000" b="1" dirty="0">
                <a:effectLst/>
                <a:latin typeface="Times New Roman" panose="02020603050405020304" pitchFamily="18" charset="0"/>
                <a:ea typeface="Calibri" panose="020F0502020204030204" pitchFamily="34" charset="0"/>
                <a:cs typeface="B Nazanin" panose="00000400000000000000" pitchFamily="2" charset="-78"/>
              </a:rPr>
              <a:t>جان مادر به دلیل بارداری در خطر نباشد. اگر جان مادر در خطر باشد، لازم است پیگیری وضعیت مادر و جنین بر اساس پروتکل‌های مرتبط پزشکی صورت گیرد و تصمیم‌گیری، بر عهده متخصص مربوطه خواهد بود.</a:t>
            </a:r>
            <a:endParaRPr lang="fa-IR" sz="2000" b="1"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00000"/>
              </a:lnSpc>
              <a:spcBef>
                <a:spcPts val="0"/>
              </a:spcBef>
              <a:spcAft>
                <a:spcPts val="0"/>
              </a:spcAft>
              <a:buNone/>
            </a:pPr>
            <a:r>
              <a:rPr lang="fa-IR" sz="2000" b="1" dirty="0">
                <a:effectLst/>
                <a:latin typeface="Times New Roman" panose="02020603050405020304" pitchFamily="18" charset="0"/>
                <a:ea typeface="Calibri" panose="020F0502020204030204" pitchFamily="34" charset="0"/>
                <a:cs typeface="B Nazanin" panose="00000400000000000000" pitchFamily="2" charset="-78"/>
              </a:rPr>
              <a:t>3. </a:t>
            </a:r>
            <a:r>
              <a:rPr lang="ar-SA" sz="2000" b="1" dirty="0">
                <a:effectLst/>
                <a:latin typeface="Times New Roman" panose="02020603050405020304" pitchFamily="18" charset="0"/>
                <a:ea typeface="Calibri" panose="020F0502020204030204" pitchFamily="34" charset="0"/>
                <a:cs typeface="B Nazanin" panose="00000400000000000000" pitchFamily="2" charset="-78"/>
              </a:rPr>
              <a:t>امکان گفتگو با مادر، پدر یا یکی از اطرافیان اثرگذار، توسط ارائه‌کننده خدمت وجود داشته باشد.</a:t>
            </a:r>
            <a:endParaRPr lang="fa-IR" sz="2000" b="1" dirty="0">
              <a:effectLst/>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150000"/>
              </a:lnSpc>
              <a:spcBef>
                <a:spcPts val="0"/>
              </a:spcBef>
              <a:spcAft>
                <a:spcPts val="0"/>
              </a:spcAft>
              <a:buNone/>
            </a:pPr>
            <a:endParaRPr lang="fa-IR" sz="2000" b="1"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150000"/>
              </a:lnSpc>
              <a:spcBef>
                <a:spcPts val="0"/>
              </a:spcBef>
              <a:spcAft>
                <a:spcPts val="0"/>
              </a:spcAft>
              <a:buNone/>
            </a:pPr>
            <a:endParaRPr lang="fa-IR" sz="2000" b="1" dirty="0">
              <a:effectLst/>
              <a:latin typeface="Times New Roman" panose="02020603050405020304" pitchFamily="18" charset="0"/>
              <a:ea typeface="Calibri" panose="020F0502020204030204" pitchFamily="34" charset="0"/>
              <a:cs typeface="B Nazanin" panose="00000400000000000000" pitchFamily="2" charset="-78"/>
            </a:endParaRPr>
          </a:p>
          <a:p>
            <a:pPr marL="0" marR="0" lvl="0" indent="-342797" algn="just" defTabSz="457063" rtl="1" eaLnBrk="1" fontAlgn="auto" latinLnBrk="0" hangingPunct="1">
              <a:lnSpc>
                <a:spcPct val="150000"/>
              </a:lnSpc>
              <a:spcBef>
                <a:spcPts val="0"/>
              </a:spcBef>
              <a:spcAft>
                <a:spcPts val="0"/>
              </a:spcAft>
              <a:buClr>
                <a:srgbClr val="A53010"/>
              </a:buClr>
              <a:buSzTx/>
              <a:buFont typeface="Wingdings 3" charset="2"/>
              <a:buChar char=""/>
              <a:tabLst/>
              <a:defRPr/>
            </a:pPr>
            <a:r>
              <a:rPr lang="ar-SA" sz="2000" b="1" dirty="0">
                <a:latin typeface="Times New Roman" panose="02020603050405020304" pitchFamily="18" charset="0"/>
                <a:ea typeface="Calibri" panose="020F0502020204030204" pitchFamily="34" charset="0"/>
                <a:cs typeface="B Nazanin" panose="00000400000000000000" pitchFamily="2" charset="-78"/>
              </a:rPr>
              <a:t>تذکر: این بسته، درباره «مشاوره‌های پزشکی بارداری» یا موارد مرتبط با «سقط خودبخودی» نیست و صرفاً در راستای «تصمیم والدین و اطرافیان برای حفظ جنین و عدم اقدام به سقط عمدی» است.</a:t>
            </a:r>
            <a:endParaRPr lang="en-US" sz="2000" b="1" dirty="0">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418992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897" y="7287"/>
            <a:ext cx="12219721" cy="685071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11" name="Rounded Rectangle 10"/>
          <p:cNvSpPr/>
          <p:nvPr/>
        </p:nvSpPr>
        <p:spPr>
          <a:xfrm>
            <a:off x="6807686" y="1752600"/>
            <a:ext cx="4165966" cy="838200"/>
          </a:xfrm>
          <a:prstGeom prst="roundRect">
            <a:avLst/>
          </a:prstGeom>
          <a:solidFill>
            <a:srgbClr val="8F9FF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ctr"/>
          <a:lstStyle/>
          <a:p>
            <a:pPr algn="ctr"/>
            <a:r>
              <a:rPr lang="fa-IR" b="1" dirty="0">
                <a:solidFill>
                  <a:srgbClr val="FFCCFF"/>
                </a:solidFill>
                <a:latin typeface="2  Titr"/>
                <a:cs typeface="B Titr" panose="00000700000000000000" pitchFamily="2" charset="-78"/>
              </a:rPr>
              <a:t>گاهی یک جمله ساده </a:t>
            </a:r>
          </a:p>
        </p:txBody>
      </p:sp>
      <p:sp>
        <p:nvSpPr>
          <p:cNvPr id="12" name="Rounded Rectangle 11"/>
          <p:cNvSpPr/>
          <p:nvPr/>
        </p:nvSpPr>
        <p:spPr>
          <a:xfrm>
            <a:off x="4508620" y="2667000"/>
            <a:ext cx="4165966" cy="838200"/>
          </a:xfrm>
          <a:prstGeom prst="roundRect">
            <a:avLst/>
          </a:prstGeom>
          <a:solidFill>
            <a:srgbClr val="8F9FF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ctr"/>
          <a:lstStyle/>
          <a:p>
            <a:pPr algn="ctr"/>
            <a:r>
              <a:rPr lang="fa-IR" b="1" dirty="0">
                <a:solidFill>
                  <a:srgbClr val="FFCCFF"/>
                </a:solidFill>
                <a:latin typeface="2  Titr"/>
                <a:cs typeface="B Titr" panose="00000700000000000000" pitchFamily="2" charset="-78"/>
              </a:rPr>
              <a:t>یک اقدام کوچک  </a:t>
            </a:r>
          </a:p>
        </p:txBody>
      </p:sp>
      <p:sp>
        <p:nvSpPr>
          <p:cNvPr id="13" name="Rounded Rectangle 12"/>
          <p:cNvSpPr/>
          <p:nvPr/>
        </p:nvSpPr>
        <p:spPr>
          <a:xfrm>
            <a:off x="2984620" y="3588219"/>
            <a:ext cx="4191000" cy="838200"/>
          </a:xfrm>
          <a:prstGeom prst="roundRect">
            <a:avLst/>
          </a:prstGeom>
          <a:solidFill>
            <a:srgbClr val="8F9FF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ctr"/>
          <a:lstStyle/>
          <a:p>
            <a:pPr algn="ctr"/>
            <a:r>
              <a:rPr lang="fa-IR" b="1" dirty="0">
                <a:solidFill>
                  <a:srgbClr val="FFCCFF"/>
                </a:solidFill>
                <a:latin typeface="2  Titr"/>
                <a:cs typeface="B Titr" panose="00000700000000000000" pitchFamily="2" charset="-78"/>
              </a:rPr>
              <a:t>جان یک فرشته را نجات می د هد</a:t>
            </a:r>
            <a:endParaRPr lang="en-US" b="1" dirty="0">
              <a:solidFill>
                <a:srgbClr val="FFCCFF"/>
              </a:solidFill>
              <a:latin typeface="2  Titr"/>
              <a:cs typeface="B Titr" panose="00000700000000000000" pitchFamily="2" charset="-78"/>
            </a:endParaRPr>
          </a:p>
        </p:txBody>
      </p:sp>
      <p:sp>
        <p:nvSpPr>
          <p:cNvPr id="14" name="Rounded Rectangle 13"/>
          <p:cNvSpPr/>
          <p:nvPr/>
        </p:nvSpPr>
        <p:spPr>
          <a:xfrm>
            <a:off x="1613020" y="4509438"/>
            <a:ext cx="4191000" cy="838200"/>
          </a:xfrm>
          <a:prstGeom prst="roundRect">
            <a:avLst/>
          </a:prstGeom>
          <a:solidFill>
            <a:srgbClr val="8F9FF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ctr"/>
          <a:lstStyle/>
          <a:p>
            <a:pPr algn="ctr"/>
            <a:r>
              <a:rPr lang="fa-IR" b="1" dirty="0">
                <a:solidFill>
                  <a:srgbClr val="E5F983"/>
                </a:solidFill>
                <a:latin typeface="2  Titr"/>
                <a:cs typeface="B Titr" panose="00000700000000000000" pitchFamily="2" charset="-78"/>
              </a:rPr>
              <a:t>شاید همین یک جان ، برکت بزرگ زندگی ما شود</a:t>
            </a:r>
            <a:endParaRPr lang="en-US" b="1" dirty="0">
              <a:solidFill>
                <a:srgbClr val="E5F983"/>
              </a:solidFill>
              <a:latin typeface="2  Titr"/>
              <a:cs typeface="B Titr" panose="00000700000000000000" pitchFamily="2" charset="-78"/>
            </a:endParaRPr>
          </a:p>
        </p:txBody>
      </p:sp>
    </p:spTree>
    <p:extLst>
      <p:ext uri="{BB962C8B-B14F-4D97-AF65-F5344CB8AC3E}">
        <p14:creationId xmlns:p14="http://schemas.microsoft.com/office/powerpoint/2010/main" val="27951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ircle(in)">
                                      <p:cBhvr>
                                        <p:cTn id="28"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sp>
        <p:nvSpPr>
          <p:cNvPr id="2" name="Title 1">
            <a:extLst>
              <a:ext uri="{FF2B5EF4-FFF2-40B4-BE49-F238E27FC236}">
                <a16:creationId xmlns:a16="http://schemas.microsoft.com/office/drawing/2014/main" id="{8890C058-038F-3DA7-1E47-B353E9A096F6}"/>
              </a:ext>
            </a:extLst>
          </p:cNvPr>
          <p:cNvSpPr>
            <a:spLocks noGrp="1"/>
          </p:cNvSpPr>
          <p:nvPr>
            <p:ph type="title"/>
          </p:nvPr>
        </p:nvSpPr>
        <p:spPr>
          <a:xfrm>
            <a:off x="1446212" y="381000"/>
            <a:ext cx="10363200" cy="518755"/>
          </a:xfrm>
          <a:solidFill>
            <a:srgbClr val="FF93FF"/>
          </a:solidFill>
        </p:spPr>
        <p:txBody>
          <a:bodyPr>
            <a:noAutofit/>
          </a:body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ارزش‌های اساسی این دستور العمل و تفاوت با رویکردهای تسهیل سقط عمدی</a:t>
            </a:r>
            <a:endParaRPr lang="en-US" sz="2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7" name="Content Placeholder 2">
            <a:extLst>
              <a:ext uri="{FF2B5EF4-FFF2-40B4-BE49-F238E27FC236}">
                <a16:creationId xmlns:a16="http://schemas.microsoft.com/office/drawing/2014/main" id="{19FDDDB1-B2C8-1A4F-1E63-1C81F75453FC}"/>
              </a:ext>
            </a:extLst>
          </p:cNvPr>
          <p:cNvSpPr>
            <a:spLocks noGrp="1"/>
          </p:cNvSpPr>
          <p:nvPr>
            <p:ph idx="1"/>
          </p:nvPr>
        </p:nvSpPr>
        <p:spPr>
          <a:xfrm>
            <a:off x="608012" y="1825625"/>
            <a:ext cx="11201400" cy="3432175"/>
          </a:xfrm>
        </p:spPr>
        <p:txBody>
          <a:bodyPr>
            <a:normAutofit/>
          </a:bodyPr>
          <a:lstStyle/>
          <a:p>
            <a:pPr marL="0" marR="0" algn="just" rtl="1">
              <a:lnSpc>
                <a:spcPct val="150000"/>
              </a:lnSpc>
              <a:spcBef>
                <a:spcPts val="0"/>
              </a:spcBef>
              <a:spcAft>
                <a:spcPts val="600"/>
              </a:spcAft>
            </a:pPr>
            <a:r>
              <a:rPr lang="fa-IR" sz="2400" b="1" dirty="0">
                <a:latin typeface="Times New Roman" panose="02020603050405020304" pitchFamily="18" charset="0"/>
                <a:ea typeface="Calibri" panose="020F0502020204030204" pitchFamily="34" charset="0"/>
                <a:cs typeface="B Nazanin" panose="00000400000000000000" pitchFamily="2" charset="-78"/>
              </a:rPr>
              <a:t>ارزش‌های اساسی مورد نظر این بسته خدمت، عبارتند از: «حفظ حیات انسانی»، «حفظ کرامت انسانی»، «افزایش حمایت اجتماعی»، «رازداری»، «رعایت حریم افراد»، «فراگیر بودن»، «مراقبت» و «هدایت» که همگی دارای بنیان‌های «وجدانی» (دارای درک عمومی انسانی) و «دینی» (مورد تأیید منابع وحیانی) است</a:t>
            </a:r>
            <a:r>
              <a:rPr lang="fa-IR" sz="2400" b="1" dirty="0" smtClean="0">
                <a:latin typeface="Times New Roman" panose="02020603050405020304" pitchFamily="18" charset="0"/>
                <a:ea typeface="Calibri" panose="020F0502020204030204" pitchFamily="34" charset="0"/>
                <a:cs typeface="B Nazanin" panose="00000400000000000000" pitchFamily="2" charset="-78"/>
              </a:rPr>
              <a:t>.</a:t>
            </a:r>
            <a:endParaRPr lang="en-US" sz="2400" b="1" dirty="0">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4235245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sp>
        <p:nvSpPr>
          <p:cNvPr id="3" name="Content Placeholder 2"/>
          <p:cNvSpPr>
            <a:spLocks noGrp="1"/>
          </p:cNvSpPr>
          <p:nvPr>
            <p:ph idx="1"/>
          </p:nvPr>
        </p:nvSpPr>
        <p:spPr>
          <a:xfrm>
            <a:off x="946251" y="1447800"/>
            <a:ext cx="10896600" cy="4700327"/>
          </a:xfrm>
        </p:spPr>
        <p:txBody>
          <a:bodyPr>
            <a:noAutofit/>
          </a:bodyPr>
          <a:lstStyle/>
          <a:p>
            <a:pPr marL="285750" indent="-285750" algn="r" rtl="1">
              <a:buFont typeface="Arial" panose="020B0604020202020204" pitchFamily="34" charset="0"/>
              <a:buChar char="•"/>
            </a:pPr>
            <a:r>
              <a:rPr lang="fa-IR" sz="2400" b="1" dirty="0">
                <a:cs typeface="B Nazanin" panose="00000400000000000000" pitchFamily="2" charset="-78"/>
              </a:rPr>
              <a:t>ضرورت </a:t>
            </a:r>
            <a:r>
              <a:rPr lang="fa-IR" sz="2400" b="1" dirty="0" err="1">
                <a:cs typeface="B Nazanin" panose="00000400000000000000" pitchFamily="2" charset="-78"/>
              </a:rPr>
              <a:t>امیدآفرینی</a:t>
            </a:r>
            <a:endParaRPr lang="fa-IR" sz="2400" b="1" dirty="0">
              <a:cs typeface="B Nazanin" panose="00000400000000000000" pitchFamily="2" charset="-78"/>
            </a:endParaRPr>
          </a:p>
          <a:p>
            <a:pPr marL="285750" indent="-285750" algn="r" rtl="1">
              <a:buFont typeface="Arial" panose="020B0604020202020204" pitchFamily="34" charset="0"/>
              <a:buChar char="•"/>
            </a:pPr>
            <a:r>
              <a:rPr lang="fa-IR" sz="2400" b="1" dirty="0">
                <a:cs typeface="B Nazanin" panose="00000400000000000000" pitchFamily="2" charset="-78"/>
              </a:rPr>
              <a:t>صداقت و راستی</a:t>
            </a:r>
          </a:p>
          <a:p>
            <a:pPr marL="285750" indent="-285750" algn="r" rtl="1">
              <a:buFont typeface="Arial" panose="020B0604020202020204" pitchFamily="34" charset="0"/>
              <a:buChar char="•"/>
            </a:pPr>
            <a:r>
              <a:rPr lang="fa-IR" sz="2400" b="1" dirty="0">
                <a:cs typeface="B Nazanin" panose="00000400000000000000" pitchFamily="2" charset="-78"/>
              </a:rPr>
              <a:t>مسئولیت تصمیم نهایی، با مراجعه کننده است</a:t>
            </a:r>
          </a:p>
          <a:p>
            <a:pPr marL="285750" indent="-285750" algn="r" rtl="1">
              <a:buFont typeface="Arial" panose="020B0604020202020204" pitchFamily="34" charset="0"/>
              <a:buChar char="•"/>
            </a:pPr>
            <a:r>
              <a:rPr lang="fa-IR" sz="2400" b="1" dirty="0">
                <a:cs typeface="B Nazanin" panose="00000400000000000000" pitchFamily="2" charset="-78"/>
              </a:rPr>
              <a:t>عدم اتخاذ رویکرد دفعی</a:t>
            </a:r>
          </a:p>
          <a:p>
            <a:pPr marL="285750" indent="-285750" algn="r" rtl="1">
              <a:buFont typeface="Arial" panose="020B0604020202020204" pitchFamily="34" charset="0"/>
              <a:buChar char="•"/>
            </a:pPr>
            <a:r>
              <a:rPr lang="fa-IR" sz="2400" b="1" dirty="0">
                <a:cs typeface="B Nazanin" panose="00000400000000000000" pitchFamily="2" charset="-78"/>
              </a:rPr>
              <a:t>رعایت سادگی در بیان</a:t>
            </a:r>
          </a:p>
          <a:p>
            <a:pPr marL="285750" indent="-285750" algn="r" rtl="1">
              <a:buFont typeface="Arial" panose="020B0604020202020204" pitchFamily="34" charset="0"/>
              <a:buChar char="•"/>
            </a:pPr>
            <a:r>
              <a:rPr lang="fa-IR" sz="2400" b="1" dirty="0">
                <a:cs typeface="B Nazanin" panose="00000400000000000000" pitchFamily="2" charset="-78"/>
              </a:rPr>
              <a:t>پرهیز از سرزنش</a:t>
            </a:r>
          </a:p>
          <a:p>
            <a:pPr marL="285750" indent="-285750" algn="r" rtl="1">
              <a:buFont typeface="Arial" panose="020B0604020202020204" pitchFamily="34" charset="0"/>
              <a:buChar char="•"/>
            </a:pPr>
            <a:r>
              <a:rPr lang="fa-IR" sz="2400" b="1" dirty="0">
                <a:cs typeface="B Nazanin" panose="00000400000000000000" pitchFamily="2" charset="-78"/>
              </a:rPr>
              <a:t>رعایت احترام</a:t>
            </a:r>
          </a:p>
          <a:p>
            <a:pPr marL="285750" indent="-285750" algn="r" rtl="1">
              <a:buFont typeface="Arial" panose="020B0604020202020204" pitchFamily="34" charset="0"/>
              <a:buChar char="•"/>
            </a:pPr>
            <a:r>
              <a:rPr lang="fa-IR" sz="2400" b="1" dirty="0">
                <a:cs typeface="B Nazanin" panose="00000400000000000000" pitchFamily="2" charset="-78"/>
              </a:rPr>
              <a:t>کسب اجازه برای دریافت مشخصات فردی</a:t>
            </a:r>
          </a:p>
          <a:p>
            <a:pPr marL="285750" indent="-285750" algn="r" rtl="1">
              <a:buFont typeface="Arial" panose="020B0604020202020204" pitchFamily="34" charset="0"/>
              <a:buChar char="•"/>
            </a:pPr>
            <a:r>
              <a:rPr lang="fa-IR" sz="2400" b="1" dirty="0">
                <a:cs typeface="B Nazanin" panose="00000400000000000000" pitchFamily="2" charset="-78"/>
              </a:rPr>
              <a:t>توجه به روحیات، فرهنگ</a:t>
            </a:r>
          </a:p>
          <a:p>
            <a:pPr marL="285750" indent="-285750" algn="r" rtl="1">
              <a:buFont typeface="Arial" panose="020B0604020202020204" pitchFamily="34" charset="0"/>
              <a:buChar char="•"/>
            </a:pPr>
            <a:r>
              <a:rPr lang="fa-IR" sz="2400" b="1" dirty="0">
                <a:cs typeface="B Nazanin" panose="00000400000000000000" pitchFamily="2" charset="-78"/>
              </a:rPr>
              <a:t>جلوگیری از خیریه محور شدن </a:t>
            </a:r>
            <a:r>
              <a:rPr lang="fa-IR" sz="2400" b="1" dirty="0" err="1">
                <a:cs typeface="B Nazanin" panose="00000400000000000000" pitchFamily="2" charset="-78"/>
              </a:rPr>
              <a:t>فعالیت‌های</a:t>
            </a:r>
            <a:r>
              <a:rPr lang="fa-IR" sz="2400" b="1" dirty="0">
                <a:cs typeface="B Nazanin" panose="00000400000000000000" pitchFamily="2" charset="-78"/>
              </a:rPr>
              <a:t> انصراف از سقط عمدی </a:t>
            </a:r>
            <a:endParaRPr lang="en-US" sz="2400" b="1" dirty="0">
              <a:cs typeface="B Nazanin" panose="00000400000000000000" pitchFamily="2" charset="-78"/>
            </a:endParaRPr>
          </a:p>
        </p:txBody>
      </p:sp>
      <p:sp>
        <p:nvSpPr>
          <p:cNvPr id="5" name="Title 1">
            <a:extLst>
              <a:ext uri="{FF2B5EF4-FFF2-40B4-BE49-F238E27FC236}">
                <a16:creationId xmlns:a16="http://schemas.microsoft.com/office/drawing/2014/main" id="{8890C058-038F-3DA7-1E47-B353E9A096F6}"/>
              </a:ext>
            </a:extLst>
          </p:cNvPr>
          <p:cNvSpPr txBox="1">
            <a:spLocks/>
          </p:cNvSpPr>
          <p:nvPr/>
        </p:nvSpPr>
        <p:spPr>
          <a:xfrm>
            <a:off x="1479651" y="596300"/>
            <a:ext cx="10363200"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اصولی که لازم است در اجرای فرایند انصراف مورد توجه قرار گیرد</a:t>
            </a:r>
            <a:endParaRPr lang="en-US" sz="2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Tree>
    <p:extLst>
      <p:ext uri="{BB962C8B-B14F-4D97-AF65-F5344CB8AC3E}">
        <p14:creationId xmlns:p14="http://schemas.microsoft.com/office/powerpoint/2010/main" val="372164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sp>
        <p:nvSpPr>
          <p:cNvPr id="2" name="Title 1">
            <a:extLst>
              <a:ext uri="{FF2B5EF4-FFF2-40B4-BE49-F238E27FC236}">
                <a16:creationId xmlns:a16="http://schemas.microsoft.com/office/drawing/2014/main" id="{8890C058-038F-3DA7-1E47-B353E9A096F6}"/>
              </a:ext>
            </a:extLst>
          </p:cNvPr>
          <p:cNvSpPr>
            <a:spLocks noGrp="1"/>
          </p:cNvSpPr>
          <p:nvPr>
            <p:ph type="title"/>
          </p:nvPr>
        </p:nvSpPr>
        <p:spPr>
          <a:xfrm>
            <a:off x="1384949" y="107419"/>
            <a:ext cx="10363200" cy="1386480"/>
          </a:xfrm>
          <a:solidFill>
            <a:srgbClr val="FF93FF"/>
          </a:solidFill>
        </p:spPr>
        <p:txBody>
          <a:bodyPr>
            <a:noAutofit/>
          </a:body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نسخه حاضر، اولین منبع راهنمای حفظ حیات جنین ویژه ارائه دهندگان خدمت است. این بسته در چهار بخش ناآگاهی های زمینه ساز، موقعیت های زمینه ساز، مسئله ها شامل پیشنهادات مشترک و پیشنهادات اختصاصی تقدیم شما شده است.</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pic>
        <p:nvPicPr>
          <p:cNvPr id="7"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41412" y="1703697"/>
            <a:ext cx="10361612" cy="4940862"/>
          </a:xfrm>
        </p:spPr>
      </p:pic>
    </p:spTree>
    <p:extLst>
      <p:ext uri="{BB962C8B-B14F-4D97-AF65-F5344CB8AC3E}">
        <p14:creationId xmlns:p14="http://schemas.microsoft.com/office/powerpoint/2010/main" val="36286019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sp>
        <p:nvSpPr>
          <p:cNvPr id="3" name="Content Placeholder 2"/>
          <p:cNvSpPr>
            <a:spLocks noGrp="1"/>
          </p:cNvSpPr>
          <p:nvPr>
            <p:ph idx="1"/>
          </p:nvPr>
        </p:nvSpPr>
        <p:spPr>
          <a:xfrm>
            <a:off x="1272918" y="1161794"/>
            <a:ext cx="10512604" cy="5261444"/>
          </a:xfrm>
          <a:ln>
            <a:noFill/>
          </a:ln>
        </p:spPr>
        <p:txBody>
          <a:bodyPr>
            <a:normAutofit/>
          </a:bodyPr>
          <a:lstStyle/>
          <a:p>
            <a:pPr algn="r" rtl="1">
              <a:lnSpc>
                <a:spcPct val="200000"/>
              </a:lnSpc>
            </a:pPr>
            <a:r>
              <a:rPr lang="fa-IR" sz="2400" b="1" dirty="0" smtClean="0">
                <a:cs typeface="B Nazanin" panose="00000400000000000000" pitchFamily="2" charset="-78"/>
              </a:rPr>
              <a:t>الف</a:t>
            </a:r>
            <a:r>
              <a:rPr lang="fa-IR" sz="2400" b="1" dirty="0">
                <a:cs typeface="B Nazanin" panose="00000400000000000000" pitchFamily="2" charset="-78"/>
              </a:rPr>
              <a:t>) ناآگاهی نسبت به ابعاد اخلاقی</a:t>
            </a:r>
          </a:p>
          <a:p>
            <a:pPr algn="r" rtl="1">
              <a:lnSpc>
                <a:spcPct val="200000"/>
              </a:lnSpc>
            </a:pPr>
            <a:r>
              <a:rPr lang="fa-IR" sz="2400" b="1" dirty="0">
                <a:cs typeface="B Nazanin" panose="00000400000000000000" pitchFamily="2" charset="-78"/>
              </a:rPr>
              <a:t>ب) تصور سادگی روند سقط عمدی جنین و جدی نبودن عوارض آن</a:t>
            </a:r>
          </a:p>
          <a:p>
            <a:pPr algn="r" rtl="1">
              <a:lnSpc>
                <a:spcPct val="200000"/>
              </a:lnSpc>
            </a:pPr>
            <a:r>
              <a:rPr lang="fa-IR" sz="2400" b="1" dirty="0">
                <a:cs typeface="B Nazanin" panose="00000400000000000000" pitchFamily="2" charset="-78"/>
              </a:rPr>
              <a:t>ج) </a:t>
            </a:r>
            <a:r>
              <a:rPr lang="fa-IR" sz="2400" b="1" dirty="0" err="1">
                <a:cs typeface="B Nazanin" panose="00000400000000000000" pitchFamily="2" charset="-78"/>
              </a:rPr>
              <a:t>بی‌توجهی</a:t>
            </a:r>
            <a:r>
              <a:rPr lang="fa-IR" sz="2400" b="1" dirty="0">
                <a:cs typeface="B Nazanin" panose="00000400000000000000" pitchFamily="2" charset="-78"/>
              </a:rPr>
              <a:t> به </a:t>
            </a:r>
            <a:r>
              <a:rPr lang="fa-IR" sz="2400" b="1" dirty="0" err="1">
                <a:cs typeface="B Nazanin" panose="00000400000000000000" pitchFamily="2" charset="-78"/>
              </a:rPr>
              <a:t>فرصت‌های</a:t>
            </a:r>
            <a:r>
              <a:rPr lang="fa-IR" sz="2400" b="1" dirty="0">
                <a:cs typeface="B Nazanin" panose="00000400000000000000" pitchFamily="2" charset="-78"/>
              </a:rPr>
              <a:t> </a:t>
            </a:r>
            <a:r>
              <a:rPr lang="fa-IR" sz="2400" b="1" dirty="0" err="1">
                <a:cs typeface="B Nazanin" panose="00000400000000000000" pitchFamily="2" charset="-78"/>
              </a:rPr>
              <a:t>فرزنددار</a:t>
            </a:r>
            <a:r>
              <a:rPr lang="fa-IR" sz="2400" b="1" dirty="0">
                <a:cs typeface="B Nazanin" panose="00000400000000000000" pitchFamily="2" charset="-78"/>
              </a:rPr>
              <a:t> شدن</a:t>
            </a:r>
          </a:p>
          <a:p>
            <a:pPr algn="r" rtl="1">
              <a:lnSpc>
                <a:spcPct val="200000"/>
              </a:lnSpc>
            </a:pPr>
            <a:r>
              <a:rPr lang="fa-IR" sz="2400" b="1" dirty="0">
                <a:cs typeface="B Nazanin" panose="00000400000000000000" pitchFamily="2" charset="-78"/>
              </a:rPr>
              <a:t>د) فقدان </a:t>
            </a:r>
            <a:r>
              <a:rPr lang="fa-IR" sz="2400" b="1" dirty="0" err="1">
                <a:cs typeface="B Nazanin" panose="00000400000000000000" pitchFamily="2" charset="-78"/>
              </a:rPr>
              <a:t>نگرش‌های</a:t>
            </a:r>
            <a:r>
              <a:rPr lang="fa-IR" sz="2400" b="1" dirty="0">
                <a:cs typeface="B Nazanin" panose="00000400000000000000" pitchFamily="2" charset="-78"/>
              </a:rPr>
              <a:t> دینی راهگشا در شرایط دشوار</a:t>
            </a:r>
          </a:p>
          <a:p>
            <a:pPr algn="r" rtl="1">
              <a:lnSpc>
                <a:spcPct val="200000"/>
              </a:lnSpc>
            </a:pPr>
            <a:r>
              <a:rPr lang="fa-IR" sz="2400" b="1" dirty="0">
                <a:cs typeface="B Nazanin" panose="00000400000000000000" pitchFamily="2" charset="-78"/>
              </a:rPr>
              <a:t>هـ) ضعف در مهارت حل مسئله</a:t>
            </a:r>
          </a:p>
          <a:p>
            <a:pPr algn="r" rtl="1">
              <a:lnSpc>
                <a:spcPct val="200000"/>
              </a:lnSpc>
            </a:pPr>
            <a:r>
              <a:rPr lang="fa-IR" sz="2400" b="1" dirty="0">
                <a:cs typeface="B Nazanin" panose="00000400000000000000" pitchFamily="2" charset="-78"/>
              </a:rPr>
              <a:t>و) بی‌اطلاعی از ظرفیت‌های نجات جنین همچون مراکز مردمی و ظرفیت‌های </a:t>
            </a:r>
            <a:r>
              <a:rPr lang="fa-IR" sz="2400" b="1" dirty="0" smtClean="0">
                <a:cs typeface="B Nazanin" panose="00000400000000000000" pitchFamily="2" charset="-78"/>
              </a:rPr>
              <a:t>خاص</a:t>
            </a:r>
            <a:endParaRPr lang="fa-IR" sz="2400" b="1" dirty="0">
              <a:cs typeface="B Nazanin" panose="00000400000000000000" pitchFamily="2" charset="-78"/>
            </a:endParaRPr>
          </a:p>
        </p:txBody>
      </p:sp>
      <p:sp>
        <p:nvSpPr>
          <p:cNvPr id="6" name="Title 1">
            <a:extLst>
              <a:ext uri="{FF2B5EF4-FFF2-40B4-BE49-F238E27FC236}">
                <a16:creationId xmlns:a16="http://schemas.microsoft.com/office/drawing/2014/main" id="{8890C058-038F-3DA7-1E47-B353E9A096F6}"/>
              </a:ext>
            </a:extLst>
          </p:cNvPr>
          <p:cNvSpPr txBox="1">
            <a:spLocks/>
          </p:cNvSpPr>
          <p:nvPr/>
        </p:nvSpPr>
        <p:spPr>
          <a:xfrm>
            <a:off x="1446212" y="381000"/>
            <a:ext cx="10363200"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به صورت خلاصه، ناآگاهی‌های زمینه‌ساز سقط عمدی، به صورت ذیل دسته‌بندی شده است:</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Tree>
    <p:extLst>
      <p:ext uri="{BB962C8B-B14F-4D97-AF65-F5344CB8AC3E}">
        <p14:creationId xmlns:p14="http://schemas.microsoft.com/office/powerpoint/2010/main" val="2618376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2060139" y="1828800"/>
            <a:ext cx="6929873" cy="4419600"/>
          </a:xfrm>
          <a:ln>
            <a:noFill/>
          </a:ln>
        </p:spPr>
        <p:txBody>
          <a:bodyPr>
            <a:normAutofit/>
          </a:bodyPr>
          <a:lstStyle/>
          <a:p>
            <a:pPr algn="just" rtl="1">
              <a:spcBef>
                <a:spcPct val="0"/>
              </a:spcBef>
            </a:pPr>
            <a:r>
              <a:rPr lang="ar-SA" sz="4500" b="1" dirty="0">
                <a:solidFill>
                  <a:schemeClr val="bg1"/>
                </a:solidFill>
                <a:latin typeface="+mj-lt"/>
                <a:ea typeface="+mj-ea"/>
                <a:cs typeface="B Nazanin" panose="00000400000000000000" pitchFamily="2" charset="-78"/>
              </a:rPr>
              <a:t>.</a:t>
            </a:r>
            <a:endParaRPr lang="en-US" sz="4500" b="1" dirty="0">
              <a:solidFill>
                <a:schemeClr val="bg1"/>
              </a:solidFill>
              <a:latin typeface="+mj-lt"/>
              <a:ea typeface="+mj-ea"/>
              <a:cs typeface="B Nazanin" panose="00000400000000000000" pitchFamily="2" charset="-78"/>
            </a:endParaRPr>
          </a:p>
          <a:p>
            <a:endParaRPr lang="en-US" dirty="0"/>
          </a:p>
        </p:txBody>
      </p:sp>
      <p:pic>
        <p:nvPicPr>
          <p:cNvPr id="3" name="Picture 2"/>
          <p:cNvPicPr>
            <a:picLocks noChangeAspect="1"/>
          </p:cNvPicPr>
          <p:nvPr/>
        </p:nvPicPr>
        <p:blipFill>
          <a:blip r:embed="rId2"/>
          <a:stretch>
            <a:fillRect/>
          </a:stretch>
        </p:blipFill>
        <p:spPr>
          <a:xfrm>
            <a:off x="-4232" y="18585"/>
            <a:ext cx="12193057" cy="6870787"/>
          </a:xfrm>
          <a:prstGeom prst="rect">
            <a:avLst/>
          </a:prstGeom>
        </p:spPr>
      </p:pic>
      <p:sp>
        <p:nvSpPr>
          <p:cNvPr id="4" name="Rectangle 3"/>
          <p:cNvSpPr/>
          <p:nvPr/>
        </p:nvSpPr>
        <p:spPr>
          <a:xfrm>
            <a:off x="3126337" y="1597402"/>
            <a:ext cx="6092825" cy="2462213"/>
          </a:xfrm>
          <a:prstGeom prst="rect">
            <a:avLst/>
          </a:prstGeom>
        </p:spPr>
        <p:txBody>
          <a:bodyPr>
            <a:spAutoFit/>
          </a:bodyPr>
          <a:lstStyle/>
          <a:p>
            <a:pPr algn="ctr" rtl="1">
              <a:lnSpc>
                <a:spcPct val="200000"/>
              </a:lnSpc>
            </a:pPr>
            <a:r>
              <a:rPr lang="fa-IR" sz="3200" b="1" dirty="0">
                <a:solidFill>
                  <a:srgbClr val="002060"/>
                </a:solidFill>
                <a:cs typeface="B Titr" panose="00000700000000000000" pitchFamily="2" charset="-78"/>
              </a:rPr>
              <a:t>معرفی بسته خدمت حفظ حیات جنین</a:t>
            </a:r>
          </a:p>
          <a:p>
            <a:pPr algn="ctr" rtl="1">
              <a:lnSpc>
                <a:spcPct val="200000"/>
              </a:lnSpc>
            </a:pPr>
            <a:r>
              <a:rPr lang="fa-IR" sz="2400" b="1" dirty="0">
                <a:solidFill>
                  <a:srgbClr val="002060"/>
                </a:solidFill>
                <a:cs typeface="B Titr" panose="00000700000000000000" pitchFamily="2" charset="-78"/>
              </a:rPr>
              <a:t>(در راستای پیشگیری از سقط عمدی جنین)</a:t>
            </a:r>
          </a:p>
          <a:p>
            <a:pPr algn="ctr" rtl="1">
              <a:lnSpc>
                <a:spcPct val="200000"/>
              </a:lnSpc>
            </a:pPr>
            <a:endParaRPr lang="fa-IR" sz="2400" b="1" dirty="0">
              <a:solidFill>
                <a:srgbClr val="002060"/>
              </a:solidFill>
              <a:cs typeface="B Titr" panose="00000700000000000000" pitchFamily="2" charset="-78"/>
            </a:endParaRPr>
          </a:p>
        </p:txBody>
      </p:sp>
      <p:pic>
        <p:nvPicPr>
          <p:cNvPr id="6" name="Picture 5"/>
          <p:cNvPicPr>
            <a:picLocks noChangeAspect="1"/>
          </p:cNvPicPr>
          <p:nvPr/>
        </p:nvPicPr>
        <p:blipFill>
          <a:blip r:embed="rId3"/>
          <a:stretch>
            <a:fillRect/>
          </a:stretch>
        </p:blipFill>
        <p:spPr>
          <a:xfrm>
            <a:off x="133427" y="5143136"/>
            <a:ext cx="2109399" cy="1377815"/>
          </a:xfrm>
          <a:prstGeom prst="rect">
            <a:avLst/>
          </a:prstGeom>
        </p:spPr>
      </p:pic>
    </p:spTree>
    <p:extLst>
      <p:ext uri="{BB962C8B-B14F-4D97-AF65-F5344CB8AC3E}">
        <p14:creationId xmlns:p14="http://schemas.microsoft.com/office/powerpoint/2010/main" val="3308261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5643" y="18438"/>
            <a:ext cx="12189882" cy="6850713"/>
          </a:xfrm>
          <a:prstGeom prst="rect">
            <a:avLst/>
          </a:prstGeom>
        </p:spPr>
      </p:pic>
      <p:sp>
        <p:nvSpPr>
          <p:cNvPr id="3" name="Content Placeholder 2"/>
          <p:cNvSpPr>
            <a:spLocks noGrp="1"/>
          </p:cNvSpPr>
          <p:nvPr>
            <p:ph idx="1"/>
          </p:nvPr>
        </p:nvSpPr>
        <p:spPr>
          <a:xfrm>
            <a:off x="555515" y="1299153"/>
            <a:ext cx="11329910" cy="5261444"/>
          </a:xfrm>
          <a:ln>
            <a:noFill/>
          </a:ln>
        </p:spPr>
        <p:txBody>
          <a:bodyPr>
            <a:noAutofit/>
          </a:bodyPr>
          <a:lstStyle/>
          <a:p>
            <a:pPr marL="0" lvl="0" algn="just" rtl="1">
              <a:lnSpc>
                <a:spcPct val="250000"/>
              </a:lnSpc>
              <a:spcBef>
                <a:spcPts val="0"/>
              </a:spcBef>
            </a:pPr>
            <a:r>
              <a:rPr lang="ar-SA" sz="2000" b="1" dirty="0">
                <a:solidFill>
                  <a:prstClr val="black"/>
                </a:solidFill>
                <a:latin typeface="2  Titr"/>
                <a:ea typeface="Calibri" panose="020F0502020204030204" pitchFamily="34" charset="0"/>
                <a:cs typeface="B Nazanin" panose="00000400000000000000" pitchFamily="2" charset="-78"/>
              </a:rPr>
              <a:t>بی‌توجهی به منزلت و اهمیت </a:t>
            </a:r>
            <a:r>
              <a:rPr lang="ar-SA" sz="2000" b="1" dirty="0" smtClean="0">
                <a:solidFill>
                  <a:prstClr val="black"/>
                </a:solidFill>
                <a:latin typeface="2  Titr"/>
                <a:ea typeface="Calibri" panose="020F0502020204030204" pitchFamily="34" charset="0"/>
                <a:cs typeface="B Nazanin" panose="00000400000000000000" pitchFamily="2" charset="-78"/>
              </a:rPr>
              <a:t>جنین</a:t>
            </a:r>
            <a:endParaRPr lang="en-US"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lvl="0" algn="just" rtl="1">
              <a:lnSpc>
                <a:spcPct val="250000"/>
              </a:lnSpc>
              <a:spcBef>
                <a:spcPts val="0"/>
              </a:spcBef>
            </a:pP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بی‌توجهی به ناپسندی و تبعات معنوی </a:t>
            </a:r>
            <a:r>
              <a:rPr lang="ar-SA" sz="2000" b="1"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rPr>
              <a:t>سقط</a:t>
            </a:r>
            <a:endParaRPr lang="en-US"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lvl="0" algn="just" rtl="1">
              <a:lnSpc>
                <a:spcPct val="250000"/>
              </a:lnSpc>
              <a:spcBef>
                <a:spcPts val="0"/>
              </a:spcBef>
            </a:pP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تصور اینکه تصمیم به سقط جنین، حق پدر و مادر </a:t>
            </a:r>
            <a:r>
              <a:rPr lang="ar-SA" sz="2000" b="1"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rPr>
              <a:t>است</a:t>
            </a:r>
            <a:endParaRPr lang="fa-IR" sz="2000" b="1"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lvl="0" algn="just" rtl="1">
              <a:lnSpc>
                <a:spcPct val="250000"/>
              </a:lnSpc>
              <a:spcBef>
                <a:spcPts val="0"/>
              </a:spcBef>
            </a:pPr>
            <a:r>
              <a:rPr lang="ar-SA" sz="2000" b="1"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rPr>
              <a:t>مسئول </a:t>
            </a: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ندانستن والدین در بارداری </a:t>
            </a:r>
            <a:r>
              <a:rPr lang="ar-SA" sz="2000" b="1"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rPr>
              <a:t>برنامه‌ریزی‌نشده</a:t>
            </a:r>
            <a:endParaRPr lang="fa-IR" sz="2000" b="1"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marR="0" algn="just" rtl="1">
              <a:lnSpc>
                <a:spcPct val="250000"/>
              </a:lnSpc>
              <a:spcBef>
                <a:spcPts val="0"/>
              </a:spcBef>
              <a:spcAft>
                <a:spcPts val="0"/>
              </a:spcAft>
            </a:pPr>
            <a:r>
              <a:rPr lang="ar-SA" sz="2000" b="1" dirty="0">
                <a:latin typeface="Times New Roman" panose="02020603050405020304" pitchFamily="18" charset="0"/>
                <a:ea typeface="Calibri" panose="020F0502020204030204" pitchFamily="34" charset="0"/>
                <a:cs typeface="B Nazanin" panose="00000400000000000000" pitchFamily="2" charset="-78"/>
              </a:rPr>
              <a:t>چون شرایط مساعد نیست، سقط به نفع خود جنین است</a:t>
            </a:r>
            <a:endParaRPr lang="fa-IR" sz="2000" b="1" dirty="0">
              <a:latin typeface="Times New Roman" panose="02020603050405020304" pitchFamily="18" charset="0"/>
              <a:ea typeface="Calibri" panose="020F0502020204030204" pitchFamily="34" charset="0"/>
              <a:cs typeface="B Nazanin" panose="00000400000000000000" pitchFamily="2" charset="-78"/>
            </a:endParaRPr>
          </a:p>
          <a:p>
            <a:pPr marL="0" marR="0" algn="just" rtl="1">
              <a:lnSpc>
                <a:spcPct val="250000"/>
              </a:lnSpc>
              <a:spcBef>
                <a:spcPts val="0"/>
              </a:spcBef>
              <a:spcAft>
                <a:spcPts val="0"/>
              </a:spcAft>
            </a:pPr>
            <a:r>
              <a:rPr lang="ar-SA" sz="2000" b="1" dirty="0">
                <a:latin typeface="Times New Roman" panose="02020603050405020304" pitchFamily="18" charset="0"/>
                <a:ea typeface="Calibri" panose="020F0502020204030204" pitchFamily="34" charset="0"/>
                <a:cs typeface="B Nazanin" panose="00000400000000000000" pitchFamily="2" charset="-78"/>
              </a:rPr>
              <a:t>مجاز دانستن سقط به‌خاطر وجود داروهایی که برای سقط طراحی شده</a:t>
            </a:r>
            <a:endParaRPr lang="en-US" sz="1600" b="1" dirty="0">
              <a:latin typeface="Times New Roman" panose="02020603050405020304" pitchFamily="18" charset="0"/>
              <a:ea typeface="Calibri" panose="020F0502020204030204" pitchFamily="34" charset="0"/>
              <a:cs typeface="B Nazanin" panose="00000400000000000000" pitchFamily="2" charset="-78"/>
            </a:endParaRPr>
          </a:p>
          <a:p>
            <a:pPr marL="0" lvl="0" algn="just" rtl="1">
              <a:lnSpc>
                <a:spcPct val="250000"/>
              </a:lnSpc>
              <a:spcBef>
                <a:spcPts val="0"/>
              </a:spcBef>
            </a:pPr>
            <a:endParaRPr lang="en-US"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p:txBody>
      </p:sp>
      <p:sp>
        <p:nvSpPr>
          <p:cNvPr id="8" name="Title 1">
            <a:extLst>
              <a:ext uri="{FF2B5EF4-FFF2-40B4-BE49-F238E27FC236}">
                <a16:creationId xmlns:a16="http://schemas.microsoft.com/office/drawing/2014/main" id="{772B81DB-4B09-8003-5C5C-EEB9383AE2C7}"/>
              </a:ext>
            </a:extLst>
          </p:cNvPr>
          <p:cNvSpPr>
            <a:spLocks noGrp="1"/>
          </p:cNvSpPr>
          <p:nvPr>
            <p:ph type="title"/>
          </p:nvPr>
        </p:nvSpPr>
        <p:spPr>
          <a:xfrm>
            <a:off x="1577348" y="565994"/>
            <a:ext cx="10336545" cy="849209"/>
          </a:xfrm>
          <a:noFill/>
        </p:spPr>
        <p:txBody>
          <a:bodyPr>
            <a:normAutofit/>
          </a:bodyPr>
          <a:lstStyle/>
          <a:p>
            <a:pPr marL="342797" marR="0" lvl="0" indent="-342797" algn="r" defTabSz="457063" rtl="1" eaLnBrk="1" fontAlgn="auto" latinLnBrk="0" hangingPunct="1">
              <a:lnSpc>
                <a:spcPct val="100000"/>
              </a:lnSpc>
              <a:spcBef>
                <a:spcPts val="1000"/>
              </a:spcBef>
              <a:spcAft>
                <a:spcPts val="0"/>
              </a:spcAft>
              <a:tabLst/>
              <a:defRPr/>
            </a:pPr>
            <a:r>
              <a:rPr kumimoji="0" lang="fa-IR" sz="2200" b="1" i="0" u="none" strike="noStrike" kern="1200" cap="none" spc="0" normalizeH="0" baseline="0" noProof="0" dirty="0">
                <a:ln>
                  <a:noFill/>
                </a:ln>
                <a:effectLst/>
                <a:uLnTx/>
                <a:uFillTx/>
                <a:latin typeface="Century Gothic" panose="020B0502020202020204"/>
                <a:ea typeface="+mn-ea"/>
                <a:cs typeface="B Titr" panose="00000700000000000000" pitchFamily="2" charset="-78"/>
              </a:rPr>
              <a:t>الف) ناآگاهی نسبت به ابعاد اخلاقی</a:t>
            </a:r>
            <a:r>
              <a:rPr kumimoji="0" lang="en-US" sz="2200" b="1" i="0" u="none" strike="noStrike" kern="1200" cap="none" spc="0" normalizeH="0" baseline="0" noProof="0" dirty="0">
                <a:ln>
                  <a:noFill/>
                </a:ln>
                <a:effectLst/>
                <a:uLnTx/>
                <a:uFillTx/>
                <a:latin typeface="Century Gothic" panose="020B0502020202020204"/>
                <a:ea typeface="+mn-ea"/>
                <a:cs typeface="B Titr" panose="00000700000000000000" pitchFamily="2" charset="-78"/>
              </a:rPr>
              <a:t/>
            </a:r>
            <a:br>
              <a:rPr kumimoji="0" lang="en-US" sz="2200" b="1" i="0" u="none" strike="noStrike" kern="1200" cap="none" spc="0" normalizeH="0" baseline="0" noProof="0" dirty="0">
                <a:ln>
                  <a:noFill/>
                </a:ln>
                <a:effectLst/>
                <a:uLnTx/>
                <a:uFillTx/>
                <a:latin typeface="Century Gothic" panose="020B0502020202020204"/>
                <a:ea typeface="+mn-ea"/>
                <a:cs typeface="B Titr" panose="00000700000000000000" pitchFamily="2" charset="-78"/>
              </a:rPr>
            </a:br>
            <a:endParaRPr lang="en-US" sz="2200" dirty="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Tree>
    <p:extLst>
      <p:ext uri="{BB962C8B-B14F-4D97-AF65-F5344CB8AC3E}">
        <p14:creationId xmlns:p14="http://schemas.microsoft.com/office/powerpoint/2010/main" val="2298838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6700" y="-11151"/>
            <a:ext cx="12235525" cy="6869151"/>
          </a:xfrm>
          <a:prstGeom prst="rect">
            <a:avLst/>
          </a:prstGeom>
        </p:spPr>
      </p:pic>
      <p:sp>
        <p:nvSpPr>
          <p:cNvPr id="9" name="Text Placeholder 4">
            <a:extLst>
              <a:ext uri="{FF2B5EF4-FFF2-40B4-BE49-F238E27FC236}">
                <a16:creationId xmlns:a16="http://schemas.microsoft.com/office/drawing/2014/main" id="{C61EAD6B-72BD-C37A-C088-887BC9708893}"/>
              </a:ext>
            </a:extLst>
          </p:cNvPr>
          <p:cNvSpPr txBox="1">
            <a:spLocks/>
          </p:cNvSpPr>
          <p:nvPr/>
        </p:nvSpPr>
        <p:spPr>
          <a:xfrm>
            <a:off x="3656012" y="378303"/>
            <a:ext cx="8273125" cy="954749"/>
          </a:xfrm>
          <a:prstGeom prst="rect">
            <a:avLst/>
          </a:prstGeom>
          <a:noFill/>
        </p:spPr>
        <p:txBody>
          <a:bodyPr>
            <a:noAutofit/>
          </a:bodyPr>
          <a:lst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r" rtl="1">
              <a:lnSpc>
                <a:spcPct val="130000"/>
              </a:lnSpc>
              <a:spcBef>
                <a:spcPts val="1200"/>
              </a:spcBef>
              <a:spcAft>
                <a:spcPts val="400"/>
              </a:spcAft>
              <a:buNone/>
            </a:pPr>
            <a:r>
              <a:rPr lang="fa-IR" sz="2200" dirty="0" smtClean="0">
                <a:latin typeface="Century Gothic" panose="020B0502020202020204"/>
                <a:cs typeface="B Titr" panose="00000700000000000000" pitchFamily="2" charset="-78"/>
              </a:rPr>
              <a:t>ب)</a:t>
            </a:r>
            <a:r>
              <a:rPr lang="ar-SA" sz="2200" dirty="0" smtClean="0">
                <a:latin typeface="Century Gothic" panose="020B0502020202020204"/>
                <a:cs typeface="B Titr" panose="00000700000000000000" pitchFamily="2" charset="-78"/>
              </a:rPr>
              <a:t>تصور آسان بودن سقط عمدی و جدی نگرفتن</a:t>
            </a:r>
            <a:r>
              <a:rPr lang="fa-IR" sz="2200" dirty="0" smtClean="0">
                <a:latin typeface="Century Gothic" panose="020B0502020202020204"/>
                <a:cs typeface="B Titr" panose="00000700000000000000" pitchFamily="2" charset="-78"/>
              </a:rPr>
              <a:t> عوارض آن</a:t>
            </a:r>
            <a:endParaRPr lang="en-US" sz="2200" dirty="0">
              <a:latin typeface="Century Gothic" panose="020B0502020202020204"/>
              <a:cs typeface="B Titr" panose="00000700000000000000" pitchFamily="2" charset="-78"/>
            </a:endParaRPr>
          </a:p>
        </p:txBody>
      </p:sp>
      <p:sp>
        <p:nvSpPr>
          <p:cNvPr id="12" name="Text Placeholder 4">
            <a:extLst>
              <a:ext uri="{FF2B5EF4-FFF2-40B4-BE49-F238E27FC236}">
                <a16:creationId xmlns:a16="http://schemas.microsoft.com/office/drawing/2014/main" id="{C61EAD6B-72BD-C37A-C088-887BC9708893}"/>
              </a:ext>
            </a:extLst>
          </p:cNvPr>
          <p:cNvSpPr txBox="1">
            <a:spLocks/>
          </p:cNvSpPr>
          <p:nvPr/>
        </p:nvSpPr>
        <p:spPr>
          <a:xfrm>
            <a:off x="2135579" y="2201409"/>
            <a:ext cx="9756658" cy="954749"/>
          </a:xfrm>
          <a:prstGeom prst="rect">
            <a:avLst/>
          </a:prstGeom>
          <a:noFill/>
        </p:spPr>
        <p:txBody>
          <a:bodyPr>
            <a:noAutofit/>
          </a:bodyPr>
          <a:lst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lvl="0" indent="0" algn="r" rtl="1">
              <a:lnSpc>
                <a:spcPct val="100000"/>
              </a:lnSpc>
              <a:spcBef>
                <a:spcPts val="1200"/>
              </a:spcBef>
              <a:spcAft>
                <a:spcPts val="400"/>
              </a:spcAft>
              <a:buNone/>
            </a:pPr>
            <a:r>
              <a:rPr lang="ar-SA" sz="2200" b="1" dirty="0">
                <a:solidFill>
                  <a:prstClr val="black"/>
                </a:solidFill>
                <a:latin typeface="Century Gothic" panose="020B0502020202020204"/>
                <a:cs typeface="B Titr" panose="00000700000000000000" pitchFamily="2" charset="-78"/>
              </a:rPr>
              <a:t>ج) بی‌توجهی به فرصت‌های بارداری </a:t>
            </a:r>
            <a:r>
              <a:rPr lang="ar-SA" sz="2200" b="1" dirty="0" smtClean="0">
                <a:solidFill>
                  <a:prstClr val="black"/>
                </a:solidFill>
                <a:latin typeface="Century Gothic" panose="020B0502020202020204"/>
                <a:cs typeface="B Titr" panose="00000700000000000000" pitchFamily="2" charset="-78"/>
              </a:rPr>
              <a:t>و</a:t>
            </a:r>
            <a:r>
              <a:rPr lang="fa-IR" sz="2200" b="1" dirty="0" smtClean="0">
                <a:solidFill>
                  <a:prstClr val="black"/>
                </a:solidFill>
                <a:latin typeface="Century Gothic" panose="020B0502020202020204"/>
                <a:cs typeface="B Titr" panose="00000700000000000000" pitchFamily="2" charset="-78"/>
              </a:rPr>
              <a:t> فرزنددار شدن</a:t>
            </a:r>
          </a:p>
        </p:txBody>
      </p:sp>
      <p:sp>
        <p:nvSpPr>
          <p:cNvPr id="15" name="Content Placeholder 5">
            <a:extLst>
              <a:ext uri="{FF2B5EF4-FFF2-40B4-BE49-F238E27FC236}">
                <a16:creationId xmlns:a16="http://schemas.microsoft.com/office/drawing/2014/main" id="{655E858D-C387-1544-3453-09B32188F944}"/>
              </a:ext>
            </a:extLst>
          </p:cNvPr>
          <p:cNvSpPr txBox="1">
            <a:spLocks/>
          </p:cNvSpPr>
          <p:nvPr/>
        </p:nvSpPr>
        <p:spPr>
          <a:xfrm>
            <a:off x="6036358" y="1068001"/>
            <a:ext cx="5181600" cy="1145526"/>
          </a:xfrm>
          <a:prstGeom prst="rect">
            <a:avLst/>
          </a:prstGeom>
          <a:noFill/>
          <a:ln>
            <a:noFill/>
          </a:ln>
        </p:spPr>
        <p:txBody>
          <a:bodyPr>
            <a:normAutofit/>
          </a:bodyPr>
          <a:lst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algn="just" rtl="1">
              <a:lnSpc>
                <a:spcPct val="130000"/>
              </a:lnSpc>
              <a:spcBef>
                <a:spcPts val="0"/>
              </a:spcBef>
            </a:pPr>
            <a:r>
              <a:rPr lang="ar-SA" sz="1800" b="1" dirty="0" smtClean="0">
                <a:latin typeface="Times New Roman" panose="02020603050405020304" pitchFamily="18" charset="0"/>
                <a:ea typeface="Calibri" panose="020F0502020204030204" pitchFamily="34" charset="0"/>
                <a:cs typeface="B Nazanin" panose="00000400000000000000" pitchFamily="2" charset="-78"/>
              </a:rPr>
              <a:t>تصور آسان بودن انجام سقط</a:t>
            </a:r>
            <a:endParaRPr lang="fa-IR" sz="1800" dirty="0" smtClean="0">
              <a:latin typeface="Times New Roman" panose="02020603050405020304" pitchFamily="18" charset="0"/>
              <a:ea typeface="Calibri" panose="020F0502020204030204" pitchFamily="34" charset="0"/>
              <a:cs typeface="B Nazanin" panose="00000400000000000000" pitchFamily="2" charset="-78"/>
            </a:endParaRPr>
          </a:p>
          <a:p>
            <a:pPr marL="0" algn="just" rtl="1">
              <a:lnSpc>
                <a:spcPct val="130000"/>
              </a:lnSpc>
              <a:spcBef>
                <a:spcPts val="0"/>
              </a:spcBef>
            </a:pPr>
            <a:r>
              <a:rPr lang="ar-SA" sz="1800" b="1" dirty="0" smtClean="0">
                <a:latin typeface="Times New Roman" panose="02020603050405020304" pitchFamily="18" charset="0"/>
                <a:ea typeface="Calibri" panose="020F0502020204030204" pitchFamily="34" charset="0"/>
                <a:cs typeface="B Nazanin" panose="00000400000000000000" pitchFamily="2" charset="-78"/>
              </a:rPr>
              <a:t>تصور کنترل پذیری کامل آسیب‌های سقط</a:t>
            </a:r>
            <a:endParaRPr lang="en-US" sz="1800" dirty="0" smtClean="0">
              <a:latin typeface="Times New Roman" panose="02020603050405020304" pitchFamily="18" charset="0"/>
              <a:ea typeface="Calibri" panose="020F0502020204030204" pitchFamily="34" charset="0"/>
              <a:cs typeface="B Nazanin" panose="00000400000000000000" pitchFamily="2" charset="-78"/>
            </a:endParaRPr>
          </a:p>
        </p:txBody>
      </p:sp>
      <p:sp>
        <p:nvSpPr>
          <p:cNvPr id="16" name="Content Placeholder 3">
            <a:extLst>
              <a:ext uri="{FF2B5EF4-FFF2-40B4-BE49-F238E27FC236}">
                <a16:creationId xmlns:a16="http://schemas.microsoft.com/office/drawing/2014/main" id="{1F84FB9A-D259-61E0-DDA6-517AD236E922}"/>
              </a:ext>
            </a:extLst>
          </p:cNvPr>
          <p:cNvSpPr>
            <a:spLocks noGrp="1"/>
          </p:cNvSpPr>
          <p:nvPr>
            <p:ph sz="half" idx="4294967295"/>
          </p:nvPr>
        </p:nvSpPr>
        <p:spPr>
          <a:xfrm>
            <a:off x="6036358" y="2901366"/>
            <a:ext cx="5147351" cy="902768"/>
          </a:xfrm>
          <a:prstGeom prst="rect">
            <a:avLst/>
          </a:prstGeom>
          <a:noFill/>
          <a:ln>
            <a:noFill/>
          </a:ln>
        </p:spPr>
        <p:txBody>
          <a:bodyPr>
            <a:normAutofit/>
          </a:bodyPr>
          <a:lstStyle/>
          <a:p>
            <a:pPr marL="0" marR="0" algn="just" rtl="1">
              <a:lnSpc>
                <a:spcPct val="130000"/>
              </a:lnSpc>
              <a:spcBef>
                <a:spcPts val="0"/>
              </a:spcBef>
              <a:spcAft>
                <a:spcPts val="0"/>
              </a:spcAft>
            </a:pPr>
            <a:r>
              <a:rPr lang="ar-SA" sz="1800" b="1" dirty="0">
                <a:effectLst/>
                <a:latin typeface="Times New Roman" panose="02020603050405020304" pitchFamily="18" charset="0"/>
                <a:ea typeface="Calibri" panose="020F0502020204030204" pitchFamily="34" charset="0"/>
                <a:cs typeface="B Nazanin" panose="00000400000000000000" pitchFamily="2" charset="-78"/>
              </a:rPr>
              <a:t>بی‌توجهی به جایگاه والای مادری و </a:t>
            </a:r>
            <a:r>
              <a:rPr lang="ar-SA" sz="1800" b="1" dirty="0" smtClean="0">
                <a:effectLst/>
                <a:latin typeface="Times New Roman" panose="02020603050405020304" pitchFamily="18" charset="0"/>
                <a:ea typeface="Calibri" panose="020F0502020204030204" pitchFamily="34" charset="0"/>
                <a:cs typeface="B Nazanin" panose="00000400000000000000" pitchFamily="2" charset="-78"/>
              </a:rPr>
              <a:t>پدری</a:t>
            </a:r>
            <a:endParaRPr lang="fa-IR" sz="1800" dirty="0" smtClean="0">
              <a:effectLst/>
              <a:latin typeface="Times New Roman" panose="02020603050405020304" pitchFamily="18" charset="0"/>
              <a:ea typeface="Calibri" panose="020F0502020204030204" pitchFamily="34" charset="0"/>
              <a:cs typeface="B Nazanin" panose="00000400000000000000" pitchFamily="2" charset="-78"/>
            </a:endParaRPr>
          </a:p>
          <a:p>
            <a:pPr marL="0" marR="0" algn="just" rtl="1">
              <a:lnSpc>
                <a:spcPct val="130000"/>
              </a:lnSpc>
              <a:spcBef>
                <a:spcPts val="0"/>
              </a:spcBef>
              <a:spcAft>
                <a:spcPts val="0"/>
              </a:spcAft>
            </a:pPr>
            <a:r>
              <a:rPr lang="ar-SA" sz="1800" b="1" dirty="0" smtClean="0">
                <a:latin typeface="Times New Roman" panose="02020603050405020304" pitchFamily="18" charset="0"/>
                <a:ea typeface="Calibri" panose="020F0502020204030204" pitchFamily="34" charset="0"/>
                <a:cs typeface="B Nazanin" panose="00000400000000000000" pitchFamily="2" charset="-78"/>
              </a:rPr>
              <a:t>بی‌توجهی </a:t>
            </a:r>
            <a:r>
              <a:rPr lang="ar-SA" sz="1800" b="1" dirty="0">
                <a:latin typeface="Times New Roman" panose="02020603050405020304" pitchFamily="18" charset="0"/>
                <a:ea typeface="Calibri" panose="020F0502020204030204" pitchFamily="34" charset="0"/>
                <a:cs typeface="B Nazanin" panose="00000400000000000000" pitchFamily="2" charset="-78"/>
              </a:rPr>
              <a:t>به جایگاه </a:t>
            </a:r>
            <a:r>
              <a:rPr lang="ar-SA" sz="1800" b="1" dirty="0" smtClean="0">
                <a:latin typeface="Times New Roman" panose="02020603050405020304" pitchFamily="18" charset="0"/>
                <a:ea typeface="Calibri" panose="020F0502020204030204" pitchFamily="34" charset="0"/>
                <a:cs typeface="B Nazanin" panose="00000400000000000000" pitchFamily="2" charset="-78"/>
              </a:rPr>
              <a:t>فرزند</a:t>
            </a:r>
            <a:endParaRPr lang="en-US" sz="2000" dirty="0">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10" name="Content Placeholder 5">
            <a:extLst>
              <a:ext uri="{FF2B5EF4-FFF2-40B4-BE49-F238E27FC236}">
                <a16:creationId xmlns:a16="http://schemas.microsoft.com/office/drawing/2014/main" id="{655E858D-C387-1544-3453-09B32188F944}"/>
              </a:ext>
            </a:extLst>
          </p:cNvPr>
          <p:cNvSpPr txBox="1">
            <a:spLocks/>
          </p:cNvSpPr>
          <p:nvPr/>
        </p:nvSpPr>
        <p:spPr>
          <a:xfrm>
            <a:off x="5920925" y="4979264"/>
            <a:ext cx="5412465" cy="1145526"/>
          </a:xfrm>
          <a:prstGeom prst="rect">
            <a:avLst/>
          </a:prstGeom>
          <a:noFill/>
          <a:ln>
            <a:noFill/>
          </a:ln>
        </p:spPr>
        <p:txBody>
          <a:bodyPr>
            <a:normAutofit/>
          </a:bodyPr>
          <a:lst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0" algn="just" defTabSz="457200" rtl="1">
              <a:lnSpc>
                <a:spcPct val="150000"/>
              </a:lnSpc>
              <a:spcBef>
                <a:spcPts val="0"/>
              </a:spcBef>
              <a:defRPr/>
            </a:pPr>
            <a:r>
              <a:rPr lang="ar-SA" sz="18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بی‌توجهی به امید و توکل به </a:t>
            </a:r>
            <a:r>
              <a:rPr lang="ar-SA" sz="1800" b="1"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rPr>
              <a:t>خدا</a:t>
            </a:r>
            <a:endParaRPr lang="fa-IR" sz="1800"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lvl="0" algn="just" defTabSz="457200" rtl="1">
              <a:lnSpc>
                <a:spcPct val="150000"/>
              </a:lnSpc>
              <a:spcBef>
                <a:spcPts val="0"/>
              </a:spcBef>
              <a:defRPr/>
            </a:pPr>
            <a:r>
              <a:rPr lang="ar-SA" sz="1800" b="1"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rPr>
              <a:t>بی‌توجهی </a:t>
            </a:r>
            <a:r>
              <a:rPr lang="ar-SA" sz="18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به رزاقیت خداوند در </a:t>
            </a:r>
            <a:r>
              <a:rPr lang="ar-SA" sz="1800" b="1" dirty="0" smtClean="0">
                <a:solidFill>
                  <a:prstClr val="black"/>
                </a:solidFill>
                <a:latin typeface="Times New Roman" panose="02020603050405020304" pitchFamily="18" charset="0"/>
                <a:ea typeface="Calibri" panose="020F0502020204030204" pitchFamily="34" charset="0"/>
                <a:cs typeface="B Nazanin" panose="00000400000000000000" pitchFamily="2" charset="-78"/>
              </a:rPr>
              <a:t>زندگی</a:t>
            </a:r>
            <a:endParaRPr lang="en-US" sz="1800"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p:txBody>
      </p:sp>
      <p:sp>
        <p:nvSpPr>
          <p:cNvPr id="14" name="Text Placeholder 4">
            <a:extLst>
              <a:ext uri="{FF2B5EF4-FFF2-40B4-BE49-F238E27FC236}">
                <a16:creationId xmlns:a16="http://schemas.microsoft.com/office/drawing/2014/main" id="{C61EAD6B-72BD-C37A-C088-887BC9708893}"/>
              </a:ext>
            </a:extLst>
          </p:cNvPr>
          <p:cNvSpPr txBox="1">
            <a:spLocks/>
          </p:cNvSpPr>
          <p:nvPr/>
        </p:nvSpPr>
        <p:spPr>
          <a:xfrm>
            <a:off x="6556248" y="4024515"/>
            <a:ext cx="5447507" cy="954749"/>
          </a:xfrm>
          <a:prstGeom prst="rect">
            <a:avLst/>
          </a:prstGeom>
          <a:noFill/>
        </p:spPr>
        <p:txBody>
          <a:bodyPr>
            <a:noAutofit/>
          </a:bodyPr>
          <a:lst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lvl="0" indent="0" algn="ctr" rtl="1">
              <a:lnSpc>
                <a:spcPct val="130000"/>
              </a:lnSpc>
              <a:spcBef>
                <a:spcPts val="1200"/>
              </a:spcBef>
              <a:spcAft>
                <a:spcPts val="400"/>
              </a:spcAft>
              <a:buNone/>
            </a:pPr>
            <a:r>
              <a:rPr lang="fa-IR" sz="2200" dirty="0">
                <a:solidFill>
                  <a:prstClr val="black"/>
                </a:solidFill>
                <a:latin typeface="Century Gothic" panose="020B0502020202020204"/>
                <a:cs typeface="B Titr" panose="00000700000000000000" pitchFamily="2" charset="-78"/>
              </a:rPr>
              <a:t>د)فقدان نگرش های دینی راهگشا درشرایط دشوار</a:t>
            </a:r>
          </a:p>
        </p:txBody>
      </p:sp>
    </p:spTree>
    <p:extLst>
      <p:ext uri="{BB962C8B-B14F-4D97-AF65-F5344CB8AC3E}">
        <p14:creationId xmlns:p14="http://schemas.microsoft.com/office/powerpoint/2010/main" val="3715900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411" y="13010"/>
            <a:ext cx="12235525" cy="6869151"/>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11" name="Text Placeholder 4">
            <a:extLst>
              <a:ext uri="{FF2B5EF4-FFF2-40B4-BE49-F238E27FC236}">
                <a16:creationId xmlns:a16="http://schemas.microsoft.com/office/drawing/2014/main" id="{C61EAD6B-72BD-C37A-C088-887BC9708893}"/>
              </a:ext>
            </a:extLst>
          </p:cNvPr>
          <p:cNvSpPr txBox="1">
            <a:spLocks/>
          </p:cNvSpPr>
          <p:nvPr/>
        </p:nvSpPr>
        <p:spPr>
          <a:xfrm>
            <a:off x="6097352" y="378303"/>
            <a:ext cx="5299871" cy="954749"/>
          </a:xfrm>
          <a:prstGeom prst="rect">
            <a:avLst/>
          </a:prstGeom>
          <a:noFill/>
        </p:spPr>
        <p:txBody>
          <a:bodyPr>
            <a:noAutofit/>
          </a:bodyPr>
          <a:lst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lvl="0" indent="0" algn="r" rtl="1">
              <a:lnSpc>
                <a:spcPct val="150000"/>
              </a:lnSpc>
              <a:spcBef>
                <a:spcPts val="1200"/>
              </a:spcBef>
              <a:spcAft>
                <a:spcPts val="400"/>
              </a:spcAft>
              <a:buNone/>
            </a:pPr>
            <a:r>
              <a:rPr lang="ar-SA" sz="2200" b="1" dirty="0">
                <a:solidFill>
                  <a:prstClr val="black"/>
                </a:solidFill>
                <a:latin typeface="Century Gothic" panose="020B0502020202020204"/>
                <a:cs typeface="B Titr" panose="00000700000000000000" pitchFamily="2" charset="-78"/>
              </a:rPr>
              <a:t>هـ) ضعف در مهارت حل مسئله</a:t>
            </a:r>
          </a:p>
        </p:txBody>
      </p:sp>
      <p:sp>
        <p:nvSpPr>
          <p:cNvPr id="13" name="Content Placeholder 3">
            <a:extLst>
              <a:ext uri="{FF2B5EF4-FFF2-40B4-BE49-F238E27FC236}">
                <a16:creationId xmlns:a16="http://schemas.microsoft.com/office/drawing/2014/main" id="{1F84FB9A-D259-61E0-DDA6-517AD236E922}"/>
              </a:ext>
            </a:extLst>
          </p:cNvPr>
          <p:cNvSpPr>
            <a:spLocks noGrp="1"/>
          </p:cNvSpPr>
          <p:nvPr>
            <p:ph sz="half" idx="4294967295"/>
          </p:nvPr>
        </p:nvSpPr>
        <p:spPr>
          <a:xfrm>
            <a:off x="1698159" y="1274504"/>
            <a:ext cx="9584703" cy="2144044"/>
          </a:xfrm>
          <a:prstGeom prst="rect">
            <a:avLst/>
          </a:prstGeom>
          <a:noFill/>
          <a:ln>
            <a:noFill/>
          </a:ln>
        </p:spPr>
        <p:txBody>
          <a:bodyPr>
            <a:normAutofit/>
          </a:bodyPr>
          <a:lstStyle/>
          <a:p>
            <a:pPr marL="0" marR="0" algn="just" rtl="1">
              <a:lnSpc>
                <a:spcPct val="150000"/>
              </a:lnSpc>
              <a:spcBef>
                <a:spcPts val="0"/>
              </a:spcBef>
              <a:spcAft>
                <a:spcPts val="0"/>
              </a:spcAft>
            </a:pPr>
            <a:r>
              <a:rPr lang="ar-SA" sz="2000" dirty="0" smtClean="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rPr>
              <a:t>همیشه </a:t>
            </a:r>
            <a:r>
              <a:rPr lang="ar-SA" sz="2000" dirty="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rPr>
              <a:t>مشکلاتی در مسیر راه انسان قرار دارد اما «راه‌حل دانستن» گرفتن جان جنین، مسیری نادرست است. بخشی از این تصور، به دلیل ضعف در مهارت حل مسئله است. توانمندی اندیشیدن به راه‌های مبتکرانه متعدد (در راستای تصمیم‌سازی) و قدرت تحلیل میان راه‌حل‌های مختلف (در راستای تصمیم‌گیری)، می‌تواند به کاهش گرایش به گرفتن جان جنین کمک نماید.</a:t>
            </a:r>
            <a:endParaRPr lang="en-US" sz="1800" dirty="0">
              <a:cs typeface="B Nazanin" panose="00000400000000000000" pitchFamily="2" charset="-78"/>
            </a:endParaRPr>
          </a:p>
        </p:txBody>
      </p:sp>
      <p:sp>
        <p:nvSpPr>
          <p:cNvPr id="17" name="Title 1">
            <a:extLst>
              <a:ext uri="{FF2B5EF4-FFF2-40B4-BE49-F238E27FC236}">
                <a16:creationId xmlns:a16="http://schemas.microsoft.com/office/drawing/2014/main" id="{772B81DB-4B09-8003-5C5C-EEB9383AE2C7}"/>
              </a:ext>
            </a:extLst>
          </p:cNvPr>
          <p:cNvSpPr>
            <a:spLocks noGrp="1"/>
          </p:cNvSpPr>
          <p:nvPr>
            <p:ph type="title"/>
          </p:nvPr>
        </p:nvSpPr>
        <p:spPr>
          <a:xfrm>
            <a:off x="6259957" y="3886063"/>
            <a:ext cx="5137266" cy="849209"/>
          </a:xfrm>
          <a:noFill/>
        </p:spPr>
        <p:txBody>
          <a:bodyPr>
            <a:normAutofit/>
          </a:bodyPr>
          <a:lstStyle/>
          <a:p>
            <a:pPr marL="342797" lvl="0" indent="-342797" algn="r" defTabSz="457063" rtl="1">
              <a:lnSpc>
                <a:spcPct val="100000"/>
              </a:lnSpc>
              <a:spcBef>
                <a:spcPts val="1000"/>
              </a:spcBef>
              <a:defRPr/>
            </a:pPr>
            <a:r>
              <a:rPr lang="fa-IR" sz="2200" b="1" dirty="0">
                <a:latin typeface="Century Gothic" panose="020B0502020202020204"/>
                <a:ea typeface="+mn-ea"/>
                <a:cs typeface="B Titr" panose="00000700000000000000" pitchFamily="2" charset="-78"/>
              </a:rPr>
              <a:t>و) بی‌اطلاعی از ظرفیت‌های خاص</a:t>
            </a:r>
            <a:br>
              <a:rPr lang="fa-IR" sz="2200" b="1" dirty="0">
                <a:latin typeface="Century Gothic" panose="020B0502020202020204"/>
                <a:ea typeface="+mn-ea"/>
                <a:cs typeface="B Titr" panose="00000700000000000000" pitchFamily="2" charset="-78"/>
              </a:rPr>
            </a:br>
            <a:endParaRPr lang="en-US" sz="2200" dirty="0">
              <a:cs typeface="B Titr" panose="00000700000000000000" pitchFamily="2" charset="-78"/>
            </a:endParaRPr>
          </a:p>
        </p:txBody>
      </p:sp>
      <p:sp>
        <p:nvSpPr>
          <p:cNvPr id="18" name="Content Placeholder 2"/>
          <p:cNvSpPr>
            <a:spLocks noGrp="1"/>
          </p:cNvSpPr>
          <p:nvPr>
            <p:ph idx="1"/>
          </p:nvPr>
        </p:nvSpPr>
        <p:spPr>
          <a:xfrm>
            <a:off x="2741612" y="4572000"/>
            <a:ext cx="8381813" cy="1905000"/>
          </a:xfrm>
          <a:ln>
            <a:noFill/>
          </a:ln>
        </p:spPr>
        <p:txBody>
          <a:bodyPr>
            <a:noAutofit/>
          </a:bodyPr>
          <a:lstStyle/>
          <a:p>
            <a:pPr lvl="0" algn="r" rtl="1">
              <a:lnSpc>
                <a:spcPct val="150000"/>
              </a:lnSpc>
              <a:spcBef>
                <a:spcPts val="1200"/>
              </a:spcBef>
              <a:spcAft>
                <a:spcPts val="400"/>
              </a:spcAft>
            </a:pPr>
            <a:r>
              <a:rPr lang="ar-SA" sz="1700" dirty="0" smtClean="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rPr>
              <a:t>مرکز </a:t>
            </a:r>
            <a:r>
              <a:rPr lang="ar-SA" sz="1700" dirty="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rPr>
              <a:t>نفس (نجات فرزندان از سقط) و سایر سمن‌های مورد تأیید دانشگاه</a:t>
            </a:r>
            <a:endParaRPr lang="en-US" sz="1700" dirty="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endParaRPr>
          </a:p>
          <a:p>
            <a:pPr lvl="0" algn="just" rtl="1">
              <a:lnSpc>
                <a:spcPct val="150000"/>
              </a:lnSpc>
              <a:spcBef>
                <a:spcPts val="0"/>
              </a:spcBef>
            </a:pPr>
            <a:r>
              <a:rPr lang="ar-SA" sz="1700" dirty="0" smtClean="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rPr>
              <a:t> </a:t>
            </a:r>
            <a:r>
              <a:rPr lang="ar-SA" sz="1700" dirty="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rPr>
              <a:t>قانون حمایت از خانواده و جوانی جمعیت</a:t>
            </a:r>
            <a:endParaRPr lang="en-US" sz="1700" dirty="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endParaRPr>
          </a:p>
          <a:p>
            <a:pPr lvl="0" algn="just" rtl="1">
              <a:lnSpc>
                <a:spcPct val="150000"/>
              </a:lnSpc>
              <a:spcBef>
                <a:spcPts val="0"/>
              </a:spcBef>
            </a:pPr>
            <a:r>
              <a:rPr lang="ar-SA" sz="1700" dirty="0" smtClean="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rPr>
              <a:t> </a:t>
            </a:r>
            <a:r>
              <a:rPr lang="ar-SA" sz="1700" dirty="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rPr>
              <a:t>سپردن سرپرستی به بهزیستی</a:t>
            </a:r>
            <a:endParaRPr lang="en-US" sz="1700" dirty="0">
              <a:solidFill>
                <a:prstClr val="black">
                  <a:lumMod val="85000"/>
                  <a:lumOff val="15000"/>
                </a:prstClr>
              </a:solidFill>
              <a:latin typeface="Times New Roman" panose="02020603050405020304" pitchFamily="18" charset="0"/>
              <a:ea typeface="Calibri" panose="020F0502020204030204" pitchFamily="34" charset="0"/>
              <a:cs typeface="B Nazanin" panose="00000400000000000000" pitchFamily="2" charset="-78"/>
            </a:endParaRPr>
          </a:p>
          <a:p>
            <a:pPr lvl="0" algn="r" rtl="1"/>
            <a:endParaRPr lang="en-US" dirty="0">
              <a:solidFill>
                <a:prstClr val="black"/>
              </a:solidFill>
            </a:endParaRPr>
          </a:p>
        </p:txBody>
      </p:sp>
    </p:spTree>
    <p:extLst>
      <p:ext uri="{BB962C8B-B14F-4D97-AF65-F5344CB8AC3E}">
        <p14:creationId xmlns:p14="http://schemas.microsoft.com/office/powerpoint/2010/main" val="372748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88" y="18438"/>
            <a:ext cx="12189882" cy="6850713"/>
          </a:xfrm>
          <a:prstGeom prst="rect">
            <a:avLst/>
          </a:prstGeom>
        </p:spPr>
      </p:pic>
      <p:sp>
        <p:nvSpPr>
          <p:cNvPr id="3" name="Content Placeholder 2"/>
          <p:cNvSpPr>
            <a:spLocks noGrp="1"/>
          </p:cNvSpPr>
          <p:nvPr>
            <p:ph idx="1"/>
          </p:nvPr>
        </p:nvSpPr>
        <p:spPr>
          <a:xfrm>
            <a:off x="555515" y="1315067"/>
            <a:ext cx="11329910" cy="5238133"/>
          </a:xfrm>
          <a:ln>
            <a:noFill/>
          </a:ln>
        </p:spPr>
        <p:txBody>
          <a:bodyPr>
            <a:noAutofit/>
          </a:bodyPr>
          <a:lstStyle/>
          <a:p>
            <a:pPr marL="0" marR="0" algn="just" rtl="1">
              <a:lnSpc>
                <a:spcPct val="130000"/>
              </a:lnSpc>
              <a:spcBef>
                <a:spcPts val="0"/>
              </a:spcBef>
              <a:spcAft>
                <a:spcPts val="0"/>
              </a:spcAft>
            </a:pPr>
            <a:r>
              <a:rPr lang="fa-IR" sz="2000" dirty="0" smtClean="0">
                <a:latin typeface="Times New Roman" panose="02020603050405020304" pitchFamily="18" charset="0"/>
                <a:ea typeface="Calibri" panose="020F0502020204030204" pitchFamily="34" charset="0"/>
                <a:cs typeface="B Nazanin" panose="00000400000000000000" pitchFamily="2" charset="-78"/>
              </a:rPr>
              <a:t>در </a:t>
            </a:r>
            <a:r>
              <a:rPr lang="fa-IR" sz="2000" dirty="0">
                <a:latin typeface="Times New Roman" panose="02020603050405020304" pitchFamily="18" charset="0"/>
                <a:ea typeface="Calibri" panose="020F0502020204030204" pitchFamily="34" charset="0"/>
                <a:cs typeface="B Nazanin" panose="00000400000000000000" pitchFamily="2" charset="-78"/>
              </a:rPr>
              <a:t>صورت مواجهه با نشانه‌های ذیل، گفتگویی اولیه را با مراجعه‌کننده آغاز کنید. در صورتی که روشن شد در معرض اقدام به سقط عمدی جنین است، گفتگوی مفصل‌تر انجام شود: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30000"/>
              </a:lnSpc>
              <a:spcBef>
                <a:spcPts val="0"/>
              </a:spcBef>
              <a:spcAft>
                <a:spcPts val="0"/>
              </a:spcAft>
              <a:buFont typeface="Symbol" panose="05050102010706020507" pitchFamily="18" charset="2"/>
              <a:buChar char=""/>
            </a:pPr>
            <a:r>
              <a:rPr lang="fa-IR" sz="2000" dirty="0">
                <a:latin typeface="Times New Roman" panose="02020603050405020304" pitchFamily="18" charset="0"/>
                <a:ea typeface="Calibri" panose="020F0502020204030204" pitchFamily="34" charset="0"/>
                <a:cs typeface="B Nazanin" panose="00000400000000000000" pitchFamily="2" charset="-78"/>
              </a:rPr>
              <a:t>شکایت‌های غیرعادی از بارداری و ابراز نارضایتی از آن،</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30000"/>
              </a:lnSpc>
              <a:spcBef>
                <a:spcPts val="0"/>
              </a:spcBef>
              <a:spcAft>
                <a:spcPts val="0"/>
              </a:spcAft>
              <a:buFont typeface="Symbol" panose="05050102010706020507" pitchFamily="18" charset="2"/>
              <a:buChar char=""/>
            </a:pPr>
            <a:r>
              <a:rPr lang="fa-IR" sz="2000" dirty="0">
                <a:latin typeface="Times New Roman" panose="02020603050405020304" pitchFamily="18" charset="0"/>
                <a:ea typeface="Calibri" panose="020F0502020204030204" pitchFamily="34" charset="0"/>
                <a:cs typeface="B Nazanin" panose="00000400000000000000" pitchFamily="2" charset="-78"/>
              </a:rPr>
              <a:t>سؤال درباره عوارض داروهای سقط،</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30000"/>
              </a:lnSpc>
              <a:spcBef>
                <a:spcPts val="0"/>
              </a:spcBef>
              <a:spcAft>
                <a:spcPts val="0"/>
              </a:spcAft>
              <a:buFont typeface="Symbol" panose="05050102010706020507" pitchFamily="18" charset="2"/>
              <a:buChar char=""/>
            </a:pPr>
            <a:r>
              <a:rPr lang="fa-IR" sz="2000" dirty="0">
                <a:latin typeface="Times New Roman" panose="02020603050405020304" pitchFamily="18" charset="0"/>
                <a:ea typeface="Calibri" panose="020F0502020204030204" pitchFamily="34" charset="0"/>
                <a:cs typeface="B Nazanin" panose="00000400000000000000" pitchFamily="2" charset="-78"/>
              </a:rPr>
              <a:t>سؤال درباره اتفاقاتی که موجب سقط خودبخودی می‌شود،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30000"/>
              </a:lnSpc>
              <a:spcBef>
                <a:spcPts val="0"/>
              </a:spcBef>
              <a:spcAft>
                <a:spcPts val="0"/>
              </a:spcAft>
              <a:buFont typeface="Symbol" panose="05050102010706020507" pitchFamily="18" charset="2"/>
              <a:buChar char=""/>
            </a:pPr>
            <a:r>
              <a:rPr lang="fa-IR" sz="2000" dirty="0">
                <a:latin typeface="Times New Roman" panose="02020603050405020304" pitchFamily="18" charset="0"/>
                <a:ea typeface="Calibri" panose="020F0502020204030204" pitchFamily="34" charset="0"/>
                <a:cs typeface="B Nazanin" panose="00000400000000000000" pitchFamily="2" charset="-78"/>
              </a:rPr>
              <a:t>سؤال درباره روش انجام سقط عمدی جنین،</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30000"/>
              </a:lnSpc>
              <a:spcBef>
                <a:spcPts val="0"/>
              </a:spcBef>
              <a:spcAft>
                <a:spcPts val="0"/>
              </a:spcAft>
              <a:buFont typeface="Symbol" panose="05050102010706020507" pitchFamily="18" charset="2"/>
              <a:buChar char=""/>
            </a:pPr>
            <a:r>
              <a:rPr lang="fa-IR" sz="2000" dirty="0">
                <a:latin typeface="Times New Roman" panose="02020603050405020304" pitchFamily="18" charset="0"/>
                <a:ea typeface="Calibri" panose="020F0502020204030204" pitchFamily="34" charset="0"/>
                <a:cs typeface="B Nazanin" panose="00000400000000000000" pitchFamily="2" charset="-78"/>
              </a:rPr>
              <a:t>درخواست مستقیم برای انجام سقط عمدی جنین،</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30000"/>
              </a:lnSpc>
              <a:spcBef>
                <a:spcPts val="0"/>
              </a:spcBef>
              <a:spcAft>
                <a:spcPts val="0"/>
              </a:spcAft>
              <a:buFont typeface="Symbol" panose="05050102010706020507" pitchFamily="18" charset="2"/>
              <a:buChar char=""/>
            </a:pPr>
            <a:r>
              <a:rPr lang="fa-IR" sz="2000" dirty="0">
                <a:latin typeface="Times New Roman" panose="02020603050405020304" pitchFamily="18" charset="0"/>
                <a:ea typeface="Calibri" panose="020F0502020204030204" pitchFamily="34" charset="0"/>
                <a:cs typeface="B Nazanin" panose="00000400000000000000" pitchFamily="2" charset="-78"/>
              </a:rPr>
              <a:t>سؤالات مشابهی که نشان‌دهنده فکر کردن به «سقط عمدی جنین» می‌تواند باشد.</a:t>
            </a:r>
          </a:p>
          <a:p>
            <a:pPr marL="342900" marR="0" lvl="0" indent="-342900" algn="just" rtl="1">
              <a:lnSpc>
                <a:spcPct val="130000"/>
              </a:lnSpc>
              <a:spcBef>
                <a:spcPts val="0"/>
              </a:spcBef>
              <a:spcAft>
                <a:spcPts val="0"/>
              </a:spcAft>
              <a:buFont typeface="Symbol" panose="05050102010706020507" pitchFamily="18" charset="2"/>
              <a:buChar char=""/>
            </a:pPr>
            <a:r>
              <a:rPr lang="ar-SA" sz="2000" b="1" dirty="0">
                <a:latin typeface="Calibri Light" panose="020F0302020204030204" pitchFamily="34" charset="0"/>
                <a:ea typeface="Times New Roman" panose="02020603050405020304" pitchFamily="18" charset="0"/>
                <a:cs typeface="B Nazanin" panose="00000400000000000000" pitchFamily="2" charset="-78"/>
              </a:rPr>
              <a:t>سوالاتی که می‌توانید از مراجعه کننده بپرسید تا درگیری یا عدم درگیری وی با تصمیم به سقط عمدی، روشن‌تر شود:</a:t>
            </a:r>
            <a:endParaRPr lang="fa-IR" sz="2000" b="1" dirty="0">
              <a:latin typeface="Calibri Light" panose="020F0302020204030204" pitchFamily="34" charset="0"/>
              <a:ea typeface="Times New Roman" panose="02020603050405020304" pitchFamily="18" charset="0"/>
              <a:cs typeface="B Nazanin" panose="00000400000000000000" pitchFamily="2" charset="-78"/>
            </a:endParaRPr>
          </a:p>
          <a:p>
            <a:pPr marL="342900" marR="0" lvl="0" indent="-342900" algn="just" rtl="1">
              <a:lnSpc>
                <a:spcPct val="130000"/>
              </a:lnSpc>
              <a:spcBef>
                <a:spcPts val="0"/>
              </a:spcBef>
              <a:spcAft>
                <a:spcPts val="0"/>
              </a:spcAft>
              <a:buFont typeface="Symbol" panose="05050102010706020507" pitchFamily="18" charset="2"/>
              <a:buChar char=""/>
            </a:pPr>
            <a:r>
              <a:rPr lang="ar-SA" sz="2000" dirty="0">
                <a:latin typeface="Times New Roman" panose="02020603050405020304" pitchFamily="18" charset="0"/>
                <a:ea typeface="Calibri" panose="020F0502020204030204" pitchFamily="34" charset="0"/>
                <a:cs typeface="B Nazanin" panose="00000400000000000000" pitchFamily="2" charset="-78"/>
              </a:rPr>
              <a:t>اگر الان باردار باشی، چه حسی نسبت به آن داری؟</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30000"/>
              </a:lnSpc>
              <a:spcBef>
                <a:spcPts val="0"/>
              </a:spcBef>
              <a:spcAft>
                <a:spcPts val="0"/>
              </a:spcAft>
              <a:buFont typeface="Symbol" panose="05050102010706020507" pitchFamily="18" charset="2"/>
              <a:buChar char=""/>
            </a:pPr>
            <a:r>
              <a:rPr lang="ar-SA" sz="2000" dirty="0">
                <a:latin typeface="Times New Roman" panose="02020603050405020304" pitchFamily="18" charset="0"/>
                <a:ea typeface="Calibri" panose="020F0502020204030204" pitchFamily="34" charset="0"/>
                <a:cs typeface="B Nazanin" panose="00000400000000000000" pitchFamily="2" charset="-78"/>
              </a:rPr>
              <a:t>آیا اطراف شما کسی هست که به سقط عمدی جنین خود فکر کنه، کمکش می‌کنی؟</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30000"/>
              </a:lnSpc>
              <a:spcBef>
                <a:spcPts val="0"/>
              </a:spcBef>
              <a:spcAft>
                <a:spcPts val="0"/>
              </a:spcAft>
              <a:buFont typeface="Symbol" panose="05050102010706020507" pitchFamily="18" charset="2"/>
              <a:buChar char=""/>
            </a:pPr>
            <a:r>
              <a:rPr lang="ar-SA" sz="2000" dirty="0">
                <a:latin typeface="Times New Roman" panose="02020603050405020304" pitchFamily="18" charset="0"/>
                <a:ea typeface="Calibri" panose="020F0502020204030204" pitchFamily="34" charset="0"/>
                <a:cs typeface="B Nazanin" panose="00000400000000000000" pitchFamily="2" charset="-78"/>
              </a:rPr>
              <a:t>آیا باردار هستی؟ آیا احتمال بارداری می‌دهی؟ (بهتر است که مستقیم پرسیده نشود اما در مواردی، مناسب است)</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lvl="0" indent="0" algn="r" rtl="1">
              <a:buNone/>
            </a:pPr>
            <a:endParaRPr lang="en-US" dirty="0">
              <a:solidFill>
                <a:prstClr val="black"/>
              </a:solidFill>
            </a:endParaRPr>
          </a:p>
        </p:txBody>
      </p:sp>
      <p:sp>
        <p:nvSpPr>
          <p:cNvPr id="8" name="Title 1">
            <a:extLst>
              <a:ext uri="{FF2B5EF4-FFF2-40B4-BE49-F238E27FC236}">
                <a16:creationId xmlns:a16="http://schemas.microsoft.com/office/drawing/2014/main" id="{772B81DB-4B09-8003-5C5C-EEB9383AE2C7}"/>
              </a:ext>
            </a:extLst>
          </p:cNvPr>
          <p:cNvSpPr>
            <a:spLocks noGrp="1"/>
          </p:cNvSpPr>
          <p:nvPr>
            <p:ph type="title"/>
          </p:nvPr>
        </p:nvSpPr>
        <p:spPr>
          <a:xfrm>
            <a:off x="1446211" y="242148"/>
            <a:ext cx="10463645" cy="849209"/>
          </a:xfrm>
          <a:solidFill>
            <a:srgbClr val="FF93FF"/>
          </a:solidFill>
        </p:spPr>
        <p:txBody>
          <a:bodyPr>
            <a:normAutofit/>
          </a:bodyPr>
          <a:lstStyle/>
          <a:p>
            <a:pPr marL="342797" lvl="0" indent="-342797" algn="r" defTabSz="457063" rtl="1">
              <a:lnSpc>
                <a:spcPct val="100000"/>
              </a:lnSpc>
              <a:spcBef>
                <a:spcPts val="1000"/>
              </a:spcBef>
              <a:defRPr/>
            </a:pPr>
            <a:r>
              <a:rPr lang="fa-IR" sz="2200" b="1" dirty="0">
                <a:latin typeface="Century Gothic" panose="020B0502020202020204"/>
                <a:ea typeface="+mn-ea"/>
                <a:cs typeface="B Titr" panose="00000700000000000000" pitchFamily="2" charset="-78"/>
              </a:rPr>
              <a:t>تحلیل اولیه وضعیت، اقدامات پایه و ارجاع‌ها</a:t>
            </a:r>
            <a:br>
              <a:rPr lang="fa-IR" sz="2200" b="1" dirty="0">
                <a:latin typeface="Century Gothic" panose="020B0502020202020204"/>
                <a:ea typeface="+mn-ea"/>
                <a:cs typeface="B Titr" panose="00000700000000000000" pitchFamily="2" charset="-78"/>
              </a:rPr>
            </a:br>
            <a:r>
              <a:rPr lang="fa-IR" sz="2200" b="1" dirty="0">
                <a:latin typeface="Century Gothic" panose="020B0502020202020204"/>
                <a:ea typeface="+mn-ea"/>
                <a:cs typeface="B Titr" panose="00000700000000000000" pitchFamily="2" charset="-78"/>
              </a:rPr>
              <a:t>علائم نشان دهنده احتمال تصمیم مراجعه‌کننده به سقط عمدی جنین (آغاز پیگیری</a:t>
            </a:r>
            <a:r>
              <a:rPr lang="fa-IR" sz="2200" b="1" dirty="0" smtClean="0">
                <a:latin typeface="Century Gothic" panose="020B0502020202020204"/>
                <a:ea typeface="+mn-ea"/>
                <a:cs typeface="B Titr" panose="00000700000000000000" pitchFamily="2" charset="-78"/>
              </a:rPr>
              <a:t>)</a:t>
            </a:r>
            <a:endParaRPr lang="en-US" sz="2200" dirty="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Tree>
    <p:extLst>
      <p:ext uri="{BB962C8B-B14F-4D97-AF65-F5344CB8AC3E}">
        <p14:creationId xmlns:p14="http://schemas.microsoft.com/office/powerpoint/2010/main" val="1957125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88" y="18438"/>
            <a:ext cx="12189882" cy="6850713"/>
          </a:xfrm>
          <a:prstGeom prst="rect">
            <a:avLst/>
          </a:prstGeom>
        </p:spPr>
      </p:pic>
      <p:sp>
        <p:nvSpPr>
          <p:cNvPr id="3" name="Content Placeholder 2"/>
          <p:cNvSpPr>
            <a:spLocks noGrp="1"/>
          </p:cNvSpPr>
          <p:nvPr>
            <p:ph idx="1"/>
          </p:nvPr>
        </p:nvSpPr>
        <p:spPr>
          <a:xfrm>
            <a:off x="596944" y="1219823"/>
            <a:ext cx="11329910" cy="5238133"/>
          </a:xfrm>
          <a:ln>
            <a:noFill/>
          </a:ln>
        </p:spPr>
        <p:txBody>
          <a:bodyPr>
            <a:noAutofit/>
          </a:bodyPr>
          <a:lstStyle/>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اگر زمان دارید، با این سؤالات می‌توانید اطلاعات بیشتری درباره دیدگاه و ذهنیت وی به دست آورید:</a:t>
            </a:r>
          </a:p>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آیا از نظر شما، جنین، در این سنّ، انسان است؟</a:t>
            </a:r>
          </a:p>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آیا از نظر شما، جنین، در این سنّ، حیات دارد؟ (آیا زنده است؟)</a:t>
            </a:r>
          </a:p>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آیا از نظر شما، جنین، در این سنّ، دارای روح است؟</a:t>
            </a:r>
          </a:p>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بر اساس اطلاعات شما، آیا سقط عمدی جنین، در این سنّ، حرام است؟</a:t>
            </a:r>
          </a:p>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بر اساس اطلاعات شما، آیا سقط عمدی جنین، عنوان قتل دارد؟</a:t>
            </a:r>
          </a:p>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آیا از دیه سقط عمدی جنین در این سنّ اطلاعی دارید؟</a:t>
            </a:r>
          </a:p>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پیشنهاد می‌شود این دو سؤال نیز، برای ایجاد تلنگر اولیه مطرح شود:</a:t>
            </a:r>
          </a:p>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آیا فرزند شما، پناهی جز شما دارد؟</a:t>
            </a:r>
          </a:p>
          <a:p>
            <a:pPr marL="0" marR="0" algn="just" rtl="1">
              <a:lnSpc>
                <a:spcPct val="150000"/>
              </a:lnSpc>
              <a:spcBef>
                <a:spcPts val="0"/>
              </a:spcBef>
              <a:spcAft>
                <a:spcPts val="0"/>
              </a:spcAft>
            </a:pPr>
            <a:r>
              <a:rPr lang="fa-IR" sz="2000" dirty="0">
                <a:latin typeface="Times New Roman" panose="02020603050405020304" pitchFamily="18" charset="0"/>
                <a:ea typeface="Calibri" panose="020F0502020204030204" pitchFamily="34" charset="0"/>
                <a:cs typeface="B Nazanin" panose="00000400000000000000" pitchFamily="2" charset="-78"/>
              </a:rPr>
              <a:t>آیا از نظر شما فرزندتان امکان دفاع از خود در برابر تصمیم شما به سقط دارد یا نه؟</a:t>
            </a:r>
          </a:p>
        </p:txBody>
      </p:sp>
      <p:sp>
        <p:nvSpPr>
          <p:cNvPr id="8" name="Title 1">
            <a:extLst>
              <a:ext uri="{FF2B5EF4-FFF2-40B4-BE49-F238E27FC236}">
                <a16:creationId xmlns:a16="http://schemas.microsoft.com/office/drawing/2014/main" id="{772B81DB-4B09-8003-5C5C-EEB9383AE2C7}"/>
              </a:ext>
            </a:extLst>
          </p:cNvPr>
          <p:cNvSpPr>
            <a:spLocks noGrp="1"/>
          </p:cNvSpPr>
          <p:nvPr>
            <p:ph type="title"/>
          </p:nvPr>
        </p:nvSpPr>
        <p:spPr>
          <a:xfrm>
            <a:off x="1446211" y="242149"/>
            <a:ext cx="10463645" cy="672252"/>
          </a:xfrm>
          <a:solidFill>
            <a:srgbClr val="FF93FF"/>
          </a:solidFill>
        </p:spPr>
        <p:txBody>
          <a:bodyPr>
            <a:normAutofit/>
          </a:bodyPr>
          <a:lstStyle/>
          <a:p>
            <a:pPr marL="342797" lvl="0" indent="-342797" algn="r" defTabSz="457063" rtl="1">
              <a:lnSpc>
                <a:spcPct val="100000"/>
              </a:lnSpc>
              <a:spcBef>
                <a:spcPts val="1000"/>
              </a:spcBef>
              <a:defRPr/>
            </a:pPr>
            <a:r>
              <a:rPr lang="fa-IR" sz="2200" b="1" dirty="0">
                <a:latin typeface="Century Gothic" panose="020B0502020202020204"/>
                <a:ea typeface="+mn-ea"/>
                <a:cs typeface="B Titr" panose="00000700000000000000" pitchFamily="2" charset="-78"/>
              </a:rPr>
              <a:t>برخی سؤالات برای «سنجش نگرش مراجعه‌کننده نسبت به سقط عمدی»</a:t>
            </a:r>
            <a:endParaRPr lang="en-US" sz="2200" dirty="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Tree>
    <p:extLst>
      <p:ext uri="{BB962C8B-B14F-4D97-AF65-F5344CB8AC3E}">
        <p14:creationId xmlns:p14="http://schemas.microsoft.com/office/powerpoint/2010/main" val="1592953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57" y="7287"/>
            <a:ext cx="12189882" cy="6850713"/>
          </a:xfrm>
          <a:prstGeom prst="rect">
            <a:avLst/>
          </a:prstGeom>
        </p:spPr>
      </p:pic>
      <p:sp>
        <p:nvSpPr>
          <p:cNvPr id="2" name="Title 1">
            <a:extLst>
              <a:ext uri="{FF2B5EF4-FFF2-40B4-BE49-F238E27FC236}">
                <a16:creationId xmlns:a16="http://schemas.microsoft.com/office/drawing/2014/main" id="{842CFF79-A0F1-B38B-2A55-0ACDA2E8B493}"/>
              </a:ext>
            </a:extLst>
          </p:cNvPr>
          <p:cNvSpPr>
            <a:spLocks noGrp="1"/>
          </p:cNvSpPr>
          <p:nvPr>
            <p:ph type="title"/>
          </p:nvPr>
        </p:nvSpPr>
        <p:spPr>
          <a:xfrm>
            <a:off x="1522412" y="298455"/>
            <a:ext cx="9290366" cy="615946"/>
          </a:xfrm>
          <a:solidFill>
            <a:srgbClr val="FF93FF"/>
          </a:solidFill>
        </p:spPr>
        <p:txBody>
          <a:bodyPr>
            <a:normAutofit/>
          </a:bodyPr>
          <a:lstStyle/>
          <a:p>
            <a:pPr algn="r"/>
            <a:r>
              <a:rPr kumimoji="0" lang="ar-SA" sz="2200" b="1" i="0" u="none" strike="noStrike" kern="1200" cap="none" spc="0" normalizeH="0" baseline="0" noProof="0" dirty="0">
                <a:ln>
                  <a:noFill/>
                </a:ln>
                <a:solidFill>
                  <a:srgbClr val="261300"/>
                </a:solidFill>
                <a:effectLst/>
                <a:uLnTx/>
                <a:uFillTx/>
                <a:latin typeface="Adobe Arabic" panose="02040503050201020203" pitchFamily="18" charset="-78"/>
                <a:ea typeface="Times New Roman" panose="02020603050405020304" pitchFamily="18" charset="0"/>
                <a:cs typeface="B Titr" panose="00000700000000000000" pitchFamily="2" charset="-78"/>
              </a:rPr>
              <a:t>نگاهی دیگر به روند انصراف</a:t>
            </a:r>
            <a:endParaRPr lang="en-US" sz="2200" dirty="0">
              <a:cs typeface="B Titr" panose="00000700000000000000" pitchFamily="2" charset="-78"/>
            </a:endParaRPr>
          </a:p>
        </p:txBody>
      </p:sp>
      <p:pic>
        <p:nvPicPr>
          <p:cNvPr id="5" name="Content Placeholder 4">
            <a:extLst>
              <a:ext uri="{FF2B5EF4-FFF2-40B4-BE49-F238E27FC236}">
                <a16:creationId xmlns:a16="http://schemas.microsoft.com/office/drawing/2014/main" id="{68870EF4-9E1A-28EE-7D30-2702B2571853}"/>
              </a:ext>
            </a:extLst>
          </p:cNvPr>
          <p:cNvPicPr>
            <a:picLocks noGrp="1" noChangeAspect="1"/>
          </p:cNvPicPr>
          <p:nvPr>
            <p:ph idx="1"/>
          </p:nvPr>
        </p:nvPicPr>
        <p:blipFill>
          <a:blip r:embed="rId3"/>
          <a:stretch>
            <a:fillRect/>
          </a:stretch>
        </p:blipFill>
        <p:spPr>
          <a:xfrm>
            <a:off x="1558924" y="1447800"/>
            <a:ext cx="8912225" cy="502919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156" y="115718"/>
            <a:ext cx="1560173" cy="1483992"/>
          </a:xfrm>
          <a:prstGeom prst="rect">
            <a:avLst/>
          </a:prstGeom>
        </p:spPr>
      </p:pic>
    </p:spTree>
    <p:extLst>
      <p:ext uri="{BB962C8B-B14F-4D97-AF65-F5344CB8AC3E}">
        <p14:creationId xmlns:p14="http://schemas.microsoft.com/office/powerpoint/2010/main" val="33145188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graphicFrame>
        <p:nvGraphicFramePr>
          <p:cNvPr id="5" name="Content Placeholder 4">
            <a:extLst>
              <a:ext uri="{FF2B5EF4-FFF2-40B4-BE49-F238E27FC236}">
                <a16:creationId xmlns:a16="http://schemas.microsoft.com/office/drawing/2014/main" id="{E20C98A7-0131-8155-930A-1F3D9B415A0E}"/>
              </a:ext>
            </a:extLst>
          </p:cNvPr>
          <p:cNvGraphicFramePr>
            <a:graphicFrameLocks noGrp="1"/>
          </p:cNvGraphicFramePr>
          <p:nvPr>
            <p:ph idx="1"/>
            <p:extLst>
              <p:ext uri="{D42A27DB-BD31-4B8C-83A1-F6EECF244321}">
                <p14:modId xmlns:p14="http://schemas.microsoft.com/office/powerpoint/2010/main" val="2589282517"/>
              </p:ext>
            </p:extLst>
          </p:nvPr>
        </p:nvGraphicFramePr>
        <p:xfrm>
          <a:off x="379412" y="1642419"/>
          <a:ext cx="11391900" cy="4910781"/>
        </p:xfrm>
        <a:graphic>
          <a:graphicData uri="http://schemas.openxmlformats.org/drawingml/2006/table">
            <a:tbl>
              <a:tblPr rtl="1" firstRow="1" firstCol="1" bandRow="1"/>
              <a:tblGrid>
                <a:gridCol w="2452880">
                  <a:extLst>
                    <a:ext uri="{9D8B030D-6E8A-4147-A177-3AD203B41FA5}">
                      <a16:colId xmlns:a16="http://schemas.microsoft.com/office/drawing/2014/main" val="3191957315"/>
                    </a:ext>
                  </a:extLst>
                </a:gridCol>
                <a:gridCol w="8939020">
                  <a:extLst>
                    <a:ext uri="{9D8B030D-6E8A-4147-A177-3AD203B41FA5}">
                      <a16:colId xmlns:a16="http://schemas.microsoft.com/office/drawing/2014/main" val="2231644649"/>
                    </a:ext>
                  </a:extLst>
                </a:gridCol>
              </a:tblGrid>
              <a:tr h="477123">
                <a:tc>
                  <a:txBody>
                    <a:bodyPr/>
                    <a:lstStyle/>
                    <a:p>
                      <a:pPr marL="0" marR="0" algn="ctr" rtl="1">
                        <a:lnSpc>
                          <a:spcPct val="130000"/>
                        </a:lnSpc>
                        <a:spcBef>
                          <a:spcPts val="0"/>
                        </a:spcBef>
                        <a:spcAft>
                          <a:spcPts val="0"/>
                        </a:spcAft>
                      </a:pPr>
                      <a:r>
                        <a:rPr lang="fa-IR" sz="2200" b="1" kern="1200" dirty="0">
                          <a:solidFill>
                            <a:schemeClr val="tx1"/>
                          </a:solidFill>
                          <a:latin typeface="Century Gothic" panose="020B0502020202020204"/>
                          <a:ea typeface="+mn-ea"/>
                          <a:cs typeface="B Titr" panose="00000700000000000000" pitchFamily="2" charset="-78"/>
                        </a:rPr>
                        <a:t>موقعیت</a:t>
                      </a:r>
                      <a:endParaRPr lang="en-US" sz="2200" b="1" kern="1200" dirty="0">
                        <a:solidFill>
                          <a:schemeClr val="tx1"/>
                        </a:solidFill>
                        <a:latin typeface="Century Gothic" panose="020B0502020202020204"/>
                        <a:ea typeface="+mn-ea"/>
                        <a:cs typeface="B Titr" panose="000007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3FF"/>
                    </a:solidFill>
                  </a:tcPr>
                </a:tc>
                <a:tc>
                  <a:txBody>
                    <a:bodyPr/>
                    <a:lstStyle/>
                    <a:p>
                      <a:pPr marL="0" marR="0" algn="ctr" rtl="1">
                        <a:lnSpc>
                          <a:spcPct val="130000"/>
                        </a:lnSpc>
                        <a:spcBef>
                          <a:spcPts val="0"/>
                        </a:spcBef>
                        <a:spcAft>
                          <a:spcPts val="0"/>
                        </a:spcAft>
                      </a:pPr>
                      <a:r>
                        <a:rPr lang="fa-IR" sz="2200" b="1" kern="1200" dirty="0">
                          <a:solidFill>
                            <a:schemeClr val="tx1"/>
                          </a:solidFill>
                          <a:latin typeface="Century Gothic" panose="020B0502020202020204"/>
                          <a:ea typeface="+mn-ea"/>
                          <a:cs typeface="B Titr" panose="00000700000000000000" pitchFamily="2" charset="-78"/>
                        </a:rPr>
                        <a:t>توضیح</a:t>
                      </a:r>
                      <a:endParaRPr lang="en-US" sz="2200" b="1" kern="1200" dirty="0">
                        <a:solidFill>
                          <a:schemeClr val="tx1"/>
                        </a:solidFill>
                        <a:latin typeface="Century Gothic" panose="020B0502020202020204"/>
                        <a:ea typeface="+mn-ea"/>
                        <a:cs typeface="B Titr" panose="000007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3FF"/>
                    </a:solidFill>
                  </a:tcPr>
                </a:tc>
                <a:extLst>
                  <a:ext uri="{0D108BD9-81ED-4DB2-BD59-A6C34878D82A}">
                    <a16:rowId xmlns:a16="http://schemas.microsoft.com/office/drawing/2014/main" val="2115476283"/>
                  </a:ext>
                </a:extLst>
              </a:tr>
              <a:tr h="827013">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نخواستن فرزند بیشتر</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کافی دانستن تعداد فرزندان (در مواردی حتی با یک یا دو فرزند و در مواردی با تعدّد فرزندان) و عدم پذیرش فرزند جدید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88269037"/>
                  </a:ext>
                </a:extLst>
              </a:tr>
              <a:tr h="841551">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ضعف پدر یا مادر نسبت به وظایف خود درباره خانواده</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همچون اعتیاد، مشکل روانی و مشکل فکری در پدر یا مادر، در دسترس نبودن شوهر به دلیل زندانی بودن، مأموریت شغلی داشتن و ... که موجب ترس از اختلال در ادای وظایف گردد.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8083140"/>
                  </a:ext>
                </a:extLst>
              </a:tr>
              <a:tr h="555534">
                <a:tc>
                  <a:txBody>
                    <a:bodyPr/>
                    <a:lstStyle/>
                    <a:p>
                      <a:pPr marL="0" marR="0" algn="r" rtl="1">
                        <a:lnSpc>
                          <a:spcPct val="130000"/>
                        </a:lnSpc>
                        <a:spcBef>
                          <a:spcPts val="0"/>
                        </a:spcBef>
                        <a:spcAft>
                          <a:spcPts val="0"/>
                        </a:spcAft>
                      </a:pPr>
                      <a:r>
                        <a:rPr lang="fa-IR" sz="1600" b="1">
                          <a:effectLst/>
                          <a:latin typeface="Times New Roman" panose="02020603050405020304" pitchFamily="18" charset="0"/>
                          <a:ea typeface="Calibri" panose="020F0502020204030204" pitchFamily="34" charset="0"/>
                          <a:cs typeface="B Nazanin" panose="00000400000000000000" pitchFamily="2" charset="-78"/>
                        </a:rPr>
                        <a:t>مشکلات مالی خانواده</a:t>
                      </a:r>
                      <a:endParaRPr lang="en-US" sz="1600" b="1">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نسبت به دوران حمل یا بعد تولد در مسکن، پوشاک، پوشک، تحصیل آینده فرزندان، ازدواج فرزندان در آینده</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2959952"/>
                  </a:ext>
                </a:extLst>
              </a:tr>
              <a:tr h="827013">
                <a:tc>
                  <a:txBody>
                    <a:bodyPr/>
                    <a:lstStyle/>
                    <a:p>
                      <a:pPr marL="0" marR="0" algn="r" rtl="1">
                        <a:lnSpc>
                          <a:spcPct val="130000"/>
                        </a:lnSpc>
                        <a:spcBef>
                          <a:spcPts val="0"/>
                        </a:spcBef>
                        <a:spcAft>
                          <a:spcPts val="0"/>
                        </a:spcAft>
                      </a:pPr>
                      <a:r>
                        <a:rPr lang="fa-IR" sz="1600" b="1">
                          <a:effectLst/>
                          <a:latin typeface="Times New Roman" panose="02020603050405020304" pitchFamily="18" charset="0"/>
                          <a:ea typeface="Calibri" panose="020F0502020204030204" pitchFamily="34" charset="0"/>
                          <a:cs typeface="B Nazanin" panose="00000400000000000000" pitchFamily="2" charset="-78"/>
                        </a:rPr>
                        <a:t>ناپایداری شغلی یا بیکار بودن پدر یا مادر سرپرست خانوار</a:t>
                      </a:r>
                      <a:endParaRPr lang="en-US" sz="1600" b="1">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نسبت به نان آور خانواده</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2009519"/>
                  </a:ext>
                </a:extLst>
              </a:tr>
              <a:tr h="555534">
                <a:tc>
                  <a:txBody>
                    <a:bodyPr/>
                    <a:lstStyle/>
                    <a:p>
                      <a:pPr marL="0" marR="0" algn="r" rtl="1">
                        <a:lnSpc>
                          <a:spcPct val="130000"/>
                        </a:lnSpc>
                        <a:spcBef>
                          <a:spcPts val="0"/>
                        </a:spcBef>
                        <a:spcAft>
                          <a:spcPts val="0"/>
                        </a:spcAft>
                      </a:pPr>
                      <a:r>
                        <a:rPr lang="fa-IR" sz="1600" b="1">
                          <a:effectLst/>
                          <a:latin typeface="Times New Roman" panose="02020603050405020304" pitchFamily="18" charset="0"/>
                          <a:ea typeface="Calibri" panose="020F0502020204030204" pitchFamily="34" charset="0"/>
                          <a:cs typeface="B Nazanin" panose="00000400000000000000" pitchFamily="2" charset="-78"/>
                        </a:rPr>
                        <a:t>بارداری پیش‌بینی‌نشده</a:t>
                      </a:r>
                      <a:endParaRPr lang="en-US" sz="1600" b="1">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اصرار بر خارج از برنامه بودن شکل‌گیری جنین، گاهی خود به تنهایی موجب تهدید جان جنین شده است.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86567326"/>
                  </a:ext>
                </a:extLst>
              </a:tr>
              <a:tr h="827013">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امکان بدرفتاری و خشونت نسبت به فرزندان</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عادت یکی از زوجین یا هردو یا اطرافیان نزدیک به بدرفتاری با فرزندان</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21492847"/>
                  </a:ext>
                </a:extLst>
              </a:tr>
            </a:tbl>
          </a:graphicData>
        </a:graphic>
      </p:graphicFrame>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39790"/>
            <a:ext cx="1560173" cy="1483992"/>
          </a:xfrm>
          <a:prstGeom prst="rect">
            <a:avLst/>
          </a:prstGeom>
        </p:spPr>
      </p:pic>
      <p:sp>
        <p:nvSpPr>
          <p:cNvPr id="2" name="Oval 1"/>
          <p:cNvSpPr/>
          <p:nvPr/>
        </p:nvSpPr>
        <p:spPr>
          <a:xfrm>
            <a:off x="3122612" y="308443"/>
            <a:ext cx="5181600" cy="1215339"/>
          </a:xfrm>
          <a:prstGeom prst="ellipse">
            <a:avLst/>
          </a:prstGeom>
          <a:solidFill>
            <a:srgbClr val="6182E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808412" y="685800"/>
            <a:ext cx="3657600" cy="461665"/>
          </a:xfrm>
          <a:prstGeom prst="rect">
            <a:avLst/>
          </a:prstGeom>
          <a:noFill/>
        </p:spPr>
        <p:txBody>
          <a:bodyPr wrap="square" rtlCol="0">
            <a:spAutoFit/>
          </a:bodyPr>
          <a:lstStyle/>
          <a:p>
            <a:pPr algn="ctr"/>
            <a:r>
              <a:rPr lang="fa-IR" sz="2400" b="1" dirty="0" smtClean="0">
                <a:solidFill>
                  <a:schemeClr val="bg1"/>
                </a:solidFill>
                <a:cs typeface="B Titr" panose="00000700000000000000" pitchFamily="2" charset="-78"/>
              </a:rPr>
              <a:t>موقعیت های عینی زمینه ساز</a:t>
            </a:r>
            <a:endParaRPr lang="en-US" sz="2400" b="1" dirty="0">
              <a:solidFill>
                <a:schemeClr val="bg1"/>
              </a:solidFill>
              <a:cs typeface="B Titr" panose="00000700000000000000" pitchFamily="2" charset="-78"/>
            </a:endParaRPr>
          </a:p>
        </p:txBody>
      </p:sp>
    </p:spTree>
    <p:extLst>
      <p:ext uri="{BB962C8B-B14F-4D97-AF65-F5344CB8AC3E}">
        <p14:creationId xmlns:p14="http://schemas.microsoft.com/office/powerpoint/2010/main" val="16591479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29" y="3644"/>
            <a:ext cx="12189882" cy="6850713"/>
          </a:xfrm>
          <a:prstGeom prst="rect">
            <a:avLst/>
          </a:prstGeom>
        </p:spPr>
      </p:pic>
      <p:graphicFrame>
        <p:nvGraphicFramePr>
          <p:cNvPr id="4" name="Content Placeholder 3">
            <a:extLst>
              <a:ext uri="{FF2B5EF4-FFF2-40B4-BE49-F238E27FC236}">
                <a16:creationId xmlns:a16="http://schemas.microsoft.com/office/drawing/2014/main" id="{E7E1D992-FCED-BD97-AADF-B4DE0BC58D44}"/>
              </a:ext>
            </a:extLst>
          </p:cNvPr>
          <p:cNvGraphicFramePr>
            <a:graphicFrameLocks noGrp="1"/>
          </p:cNvGraphicFramePr>
          <p:nvPr>
            <p:ph idx="1"/>
            <p:extLst>
              <p:ext uri="{D42A27DB-BD31-4B8C-83A1-F6EECF244321}">
                <p14:modId xmlns:p14="http://schemas.microsoft.com/office/powerpoint/2010/main" val="794939019"/>
              </p:ext>
            </p:extLst>
          </p:nvPr>
        </p:nvGraphicFramePr>
        <p:xfrm>
          <a:off x="1141412" y="457200"/>
          <a:ext cx="10515599" cy="6095999"/>
        </p:xfrm>
        <a:graphic>
          <a:graphicData uri="http://schemas.openxmlformats.org/drawingml/2006/table">
            <a:tbl>
              <a:tblPr rtl="1" firstRow="1" firstCol="1" bandRow="1"/>
              <a:tblGrid>
                <a:gridCol w="3325267">
                  <a:extLst>
                    <a:ext uri="{9D8B030D-6E8A-4147-A177-3AD203B41FA5}">
                      <a16:colId xmlns:a16="http://schemas.microsoft.com/office/drawing/2014/main" val="3042124922"/>
                    </a:ext>
                  </a:extLst>
                </a:gridCol>
                <a:gridCol w="7190332">
                  <a:extLst>
                    <a:ext uri="{9D8B030D-6E8A-4147-A177-3AD203B41FA5}">
                      <a16:colId xmlns:a16="http://schemas.microsoft.com/office/drawing/2014/main" val="3956199866"/>
                    </a:ext>
                  </a:extLst>
                </a:gridCol>
              </a:tblGrid>
              <a:tr h="470640">
                <a:tc>
                  <a:txBody>
                    <a:bodyPr/>
                    <a:lstStyle/>
                    <a:p>
                      <a:pPr marL="0" marR="0" algn="ctr" defTabSz="914126" rtl="1" eaLnBrk="1" latinLnBrk="0" hangingPunct="1">
                        <a:lnSpc>
                          <a:spcPct val="130000"/>
                        </a:lnSpc>
                        <a:spcBef>
                          <a:spcPts val="0"/>
                        </a:spcBef>
                        <a:spcAft>
                          <a:spcPts val="0"/>
                        </a:spcAft>
                      </a:pPr>
                      <a:r>
                        <a:rPr lang="fa-IR" sz="2200" b="1" kern="1200" dirty="0">
                          <a:solidFill>
                            <a:schemeClr val="tx1"/>
                          </a:solidFill>
                          <a:latin typeface="Century Gothic" panose="020B0502020202020204"/>
                          <a:ea typeface="+mn-ea"/>
                          <a:cs typeface="B Titr" panose="00000700000000000000" pitchFamily="2" charset="-78"/>
                        </a:rPr>
                        <a:t>موقعیت</a:t>
                      </a:r>
                      <a:endParaRPr lang="en-US" sz="2200" b="1" kern="1200" dirty="0">
                        <a:solidFill>
                          <a:schemeClr val="tx1"/>
                        </a:solidFill>
                        <a:latin typeface="Century Gothic" panose="020B0502020202020204"/>
                        <a:ea typeface="+mn-ea"/>
                        <a:cs typeface="B Titr" panose="000007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3FF"/>
                    </a:solidFill>
                  </a:tcPr>
                </a:tc>
                <a:tc>
                  <a:txBody>
                    <a:bodyPr/>
                    <a:lstStyle/>
                    <a:p>
                      <a:pPr marL="0" marR="0" algn="ctr" defTabSz="914126" rtl="1" eaLnBrk="1" latinLnBrk="0" hangingPunct="1">
                        <a:lnSpc>
                          <a:spcPct val="130000"/>
                        </a:lnSpc>
                        <a:spcBef>
                          <a:spcPts val="0"/>
                        </a:spcBef>
                        <a:spcAft>
                          <a:spcPts val="0"/>
                        </a:spcAft>
                      </a:pPr>
                      <a:r>
                        <a:rPr lang="fa-IR" sz="2200" b="1" kern="1200" dirty="0">
                          <a:solidFill>
                            <a:schemeClr val="tx1"/>
                          </a:solidFill>
                          <a:latin typeface="Century Gothic" panose="020B0502020202020204"/>
                          <a:ea typeface="+mn-ea"/>
                          <a:cs typeface="B Titr" panose="00000700000000000000" pitchFamily="2" charset="-78"/>
                        </a:rPr>
                        <a:t>توضیح</a:t>
                      </a:r>
                      <a:endParaRPr lang="en-US" sz="2200" b="1" kern="1200" dirty="0">
                        <a:solidFill>
                          <a:schemeClr val="tx1"/>
                        </a:solidFill>
                        <a:latin typeface="Century Gothic" panose="020B0502020202020204"/>
                        <a:ea typeface="+mn-ea"/>
                        <a:cs typeface="B Titr" panose="000007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3FF"/>
                    </a:solidFill>
                  </a:tcPr>
                </a:tc>
                <a:extLst>
                  <a:ext uri="{0D108BD9-81ED-4DB2-BD59-A6C34878D82A}">
                    <a16:rowId xmlns:a16="http://schemas.microsoft.com/office/drawing/2014/main" val="3550119217"/>
                  </a:ext>
                </a:extLst>
              </a:tr>
              <a:tr h="549079">
                <a:tc>
                  <a:txBody>
                    <a:bodyPr/>
                    <a:lstStyle/>
                    <a:p>
                      <a:pPr marL="0" marR="0" algn="just" defTabSz="457063" rtl="1" eaLnBrk="1" latinLnBrk="0" hangingPunct="1">
                        <a:lnSpc>
                          <a:spcPct val="130000"/>
                        </a:lnSpc>
                        <a:spcBef>
                          <a:spcPts val="0"/>
                        </a:spcBef>
                        <a:spcAft>
                          <a:spcPts val="0"/>
                        </a:spcAft>
                      </a:pPr>
                      <a:r>
                        <a:rPr lang="fa-IR" sz="1600" b="1"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تهدید از سوی شوهر برای انجام سقط عمدی</a:t>
                      </a:r>
                      <a:endParaRPr lang="en-US" sz="1600" b="1"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defTabSz="457063" rtl="1" eaLnBrk="1" latinLnBrk="0" hangingPunct="1">
                        <a:lnSpc>
                          <a:spcPct val="130000"/>
                        </a:lnSpc>
                        <a:spcBef>
                          <a:spcPts val="0"/>
                        </a:spcBef>
                        <a:spcAft>
                          <a:spcPts val="0"/>
                        </a:spcAft>
                      </a:pPr>
                      <a:r>
                        <a:rPr lang="fa-IR" sz="1600" b="1"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تهدید توسط شوهر به طلاق، رهاشدگی خانواده، قهر عاطفی و ... در صورت عدم انجام سقط عمدی</a:t>
                      </a:r>
                      <a:endParaRPr lang="en-US" sz="1600" b="1"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3037939307"/>
                  </a:ext>
                </a:extLst>
              </a:tr>
              <a:tr h="549079">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تصمیم قطعی به طلاق</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تصمیم قطعی به جداشدن از همسر، قبل از اطلاع از بارداری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2479098"/>
                  </a:ext>
                </a:extLst>
              </a:tr>
              <a:tr h="683645">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سرد بودن روابط بین زوجین و ترس از آسیب بیشتر به روابط</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شامل روابط عاطفی، جنسی و ... از جمله در ابتدای ازدواج بودن و نگرانی از عدم ترمیم روابط در صورت حضور فرزند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1900352"/>
                  </a:ext>
                </a:extLst>
              </a:tr>
              <a:tr h="492954">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بارداری در دوران عقد و نامزدی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به دلیل نگاه و احتمال سرزنش توسط اطرافیان، دشواری‌های مدیریت این شرایط</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4703738"/>
                  </a:ext>
                </a:extLst>
              </a:tr>
              <a:tr h="683645">
                <a:tc>
                  <a:txBody>
                    <a:bodyPr/>
                    <a:lstStyle/>
                    <a:p>
                      <a:pPr marL="0" marR="0" algn="just" rtl="1">
                        <a:lnSpc>
                          <a:spcPct val="130000"/>
                        </a:lnSpc>
                        <a:spcBef>
                          <a:spcPts val="0"/>
                        </a:spcBef>
                        <a:spcAft>
                          <a:spcPts val="0"/>
                        </a:spcAft>
                      </a:pPr>
                      <a:r>
                        <a:rPr lang="fa-IR" sz="1600" b="1">
                          <a:effectLst/>
                          <a:latin typeface="Times New Roman" panose="02020603050405020304" pitchFamily="18" charset="0"/>
                          <a:ea typeface="Calibri" panose="020F0502020204030204" pitchFamily="34" charset="0"/>
                          <a:cs typeface="B Nazanin" panose="00000400000000000000" pitchFamily="2" charset="-78"/>
                        </a:rPr>
                        <a:t>نداشتن همراهی اطرافیان در دوران نقاهت پس از زایمان</a:t>
                      </a:r>
                      <a:endParaRPr lang="en-US" sz="1600" b="1">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به دلیل بارداری در شهر غریب، فقدان فامیل یا قطع بودن ارتباط با فامیل، سالمند بودن مادر و پدر</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54020008"/>
                  </a:ext>
                </a:extLst>
              </a:tr>
              <a:tr h="683645">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مرتبط با سن مادر در هنگام بارداری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نگرانی از تأثیر سن مادر بر سلامت مادر و جنین، مدیریت فرزندپروری و ...</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8301531"/>
                  </a:ext>
                </a:extLst>
              </a:tr>
              <a:tr h="683645">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فضای نامناسب خانواده برای تربیت فرزند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مثل نامناسب بودن فضای خانواده، اطرافیان، محله و ...</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86723398"/>
                  </a:ext>
                </a:extLst>
              </a:tr>
              <a:tr h="616022">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فاصله سنی با فرزند قبلی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کم یا زیاد دانستن فاصله بین فرزندان و آسیب زننده جدی دانستن آن</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95303452"/>
                  </a:ext>
                </a:extLst>
              </a:tr>
              <a:tr h="683645">
                <a:tc>
                  <a:txBody>
                    <a:bodyPr/>
                    <a:lstStyle/>
                    <a:p>
                      <a:pPr marL="0" marR="0" algn="just"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تداخل مسئولیت پدر و مادری با سایر مسئولیت‌ها</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به دلیل بر عهده داشتن مسئولیت‌های زمان گیر و یا سخت مثل نگهداری از پدر و مادر سالمند و ناتوان، خویشاوند بیمار، شغل سنگین و..</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87" marR="649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2086893"/>
                  </a:ext>
                </a:extLst>
              </a:tr>
            </a:tbl>
          </a:graphicData>
        </a:graphic>
      </p:graphicFrame>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39790"/>
            <a:ext cx="1560173" cy="1483992"/>
          </a:xfrm>
          <a:prstGeom prst="rect">
            <a:avLst/>
          </a:prstGeom>
        </p:spPr>
      </p:pic>
    </p:spTree>
    <p:extLst>
      <p:ext uri="{BB962C8B-B14F-4D97-AF65-F5344CB8AC3E}">
        <p14:creationId xmlns:p14="http://schemas.microsoft.com/office/powerpoint/2010/main" val="22443511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29" y="3644"/>
            <a:ext cx="12189882" cy="6850713"/>
          </a:xfrm>
          <a:prstGeom prst="rect">
            <a:avLst/>
          </a:prstGeom>
        </p:spPr>
      </p:pic>
      <p:graphicFrame>
        <p:nvGraphicFramePr>
          <p:cNvPr id="4" name="Content Placeholder 3">
            <a:extLst>
              <a:ext uri="{FF2B5EF4-FFF2-40B4-BE49-F238E27FC236}">
                <a16:creationId xmlns:a16="http://schemas.microsoft.com/office/drawing/2014/main" id="{4CBA0B87-B5BD-5AEB-C6C5-26F2697EFC4B}"/>
              </a:ext>
            </a:extLst>
          </p:cNvPr>
          <p:cNvGraphicFramePr>
            <a:graphicFrameLocks noGrp="1"/>
          </p:cNvGraphicFramePr>
          <p:nvPr>
            <p:ph idx="1"/>
            <p:extLst>
              <p:ext uri="{D42A27DB-BD31-4B8C-83A1-F6EECF244321}">
                <p14:modId xmlns:p14="http://schemas.microsoft.com/office/powerpoint/2010/main" val="2155880423"/>
              </p:ext>
            </p:extLst>
          </p:nvPr>
        </p:nvGraphicFramePr>
        <p:xfrm>
          <a:off x="989012" y="685800"/>
          <a:ext cx="11049000" cy="5667204"/>
        </p:xfrm>
        <a:graphic>
          <a:graphicData uri="http://schemas.openxmlformats.org/drawingml/2006/table">
            <a:tbl>
              <a:tblPr rtl="1" firstRow="1" firstCol="1" bandRow="1"/>
              <a:tblGrid>
                <a:gridCol w="3146934">
                  <a:extLst>
                    <a:ext uri="{9D8B030D-6E8A-4147-A177-3AD203B41FA5}">
                      <a16:colId xmlns:a16="http://schemas.microsoft.com/office/drawing/2014/main" val="3433550208"/>
                    </a:ext>
                  </a:extLst>
                </a:gridCol>
                <a:gridCol w="7902066">
                  <a:extLst>
                    <a:ext uri="{9D8B030D-6E8A-4147-A177-3AD203B41FA5}">
                      <a16:colId xmlns:a16="http://schemas.microsoft.com/office/drawing/2014/main" val="451006669"/>
                    </a:ext>
                  </a:extLst>
                </a:gridCol>
              </a:tblGrid>
              <a:tr h="457198">
                <a:tc>
                  <a:txBody>
                    <a:bodyPr/>
                    <a:lstStyle/>
                    <a:p>
                      <a:pPr marL="0" marR="0" algn="ctr" defTabSz="914126" rtl="1" eaLnBrk="1" latinLnBrk="0" hangingPunct="1">
                        <a:lnSpc>
                          <a:spcPct val="130000"/>
                        </a:lnSpc>
                        <a:spcBef>
                          <a:spcPts val="0"/>
                        </a:spcBef>
                        <a:spcAft>
                          <a:spcPts val="0"/>
                        </a:spcAft>
                      </a:pPr>
                      <a:r>
                        <a:rPr lang="fa-IR" sz="2200" b="1" kern="1200" dirty="0">
                          <a:solidFill>
                            <a:schemeClr val="tx1"/>
                          </a:solidFill>
                          <a:latin typeface="Century Gothic" panose="020B0502020202020204"/>
                          <a:ea typeface="+mn-ea"/>
                          <a:cs typeface="B Titr" panose="00000700000000000000" pitchFamily="2" charset="-78"/>
                        </a:rPr>
                        <a:t>موقعیت</a:t>
                      </a:r>
                      <a:endParaRPr lang="en-US" sz="2200" b="1" kern="1200" dirty="0">
                        <a:solidFill>
                          <a:schemeClr val="tx1"/>
                        </a:solidFill>
                        <a:latin typeface="Century Gothic" panose="020B0502020202020204"/>
                        <a:ea typeface="+mn-ea"/>
                        <a:cs typeface="B Titr" panose="000007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3FF"/>
                    </a:solidFill>
                  </a:tcPr>
                </a:tc>
                <a:tc>
                  <a:txBody>
                    <a:bodyPr/>
                    <a:lstStyle/>
                    <a:p>
                      <a:pPr marL="0" marR="0" algn="ctr" defTabSz="914126" rtl="1" eaLnBrk="1" latinLnBrk="0" hangingPunct="1">
                        <a:lnSpc>
                          <a:spcPct val="130000"/>
                        </a:lnSpc>
                        <a:spcBef>
                          <a:spcPts val="0"/>
                        </a:spcBef>
                        <a:spcAft>
                          <a:spcPts val="0"/>
                        </a:spcAft>
                      </a:pPr>
                      <a:r>
                        <a:rPr lang="fa-IR" sz="2200" b="1" kern="1200" dirty="0">
                          <a:solidFill>
                            <a:schemeClr val="tx1"/>
                          </a:solidFill>
                          <a:latin typeface="Century Gothic" panose="020B0502020202020204"/>
                          <a:ea typeface="+mn-ea"/>
                          <a:cs typeface="B Titr" panose="00000700000000000000" pitchFamily="2" charset="-78"/>
                        </a:rPr>
                        <a:t>توضیح</a:t>
                      </a:r>
                      <a:endParaRPr lang="en-US" sz="2200" b="1" kern="1200" dirty="0">
                        <a:solidFill>
                          <a:schemeClr val="tx1"/>
                        </a:solidFill>
                        <a:latin typeface="Century Gothic" panose="020B0502020202020204"/>
                        <a:ea typeface="+mn-ea"/>
                        <a:cs typeface="B Titr" panose="00000700000000000000" pitchFamily="2" charset="-78"/>
                      </a:endParaRPr>
                    </a:p>
                  </a:txBody>
                  <a:tcPr marL="66540" marR="665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3FF"/>
                    </a:solidFill>
                  </a:tcPr>
                </a:tc>
                <a:extLst>
                  <a:ext uri="{0D108BD9-81ED-4DB2-BD59-A6C34878D82A}">
                    <a16:rowId xmlns:a16="http://schemas.microsoft.com/office/drawing/2014/main" val="4101171047"/>
                  </a:ext>
                </a:extLst>
              </a:tr>
              <a:tr h="610146">
                <a:tc>
                  <a:txBody>
                    <a:bodyPr/>
                    <a:lstStyle/>
                    <a:p>
                      <a:pPr marL="0" marR="0" algn="r" defTabSz="457063" rtl="1" eaLnBrk="1" latinLnBrk="0" hangingPunct="1">
                        <a:lnSpc>
                          <a:spcPct val="130000"/>
                        </a:lnSpc>
                        <a:spcBef>
                          <a:spcPts val="0"/>
                        </a:spcBef>
                        <a:spcAft>
                          <a:spcPts val="0"/>
                        </a:spcAft>
                      </a:pPr>
                      <a:r>
                        <a:rPr lang="fa-IR" sz="1600" b="1"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عدم امنیت شغلی بدلیل بارداری</a:t>
                      </a:r>
                      <a:endParaRPr lang="en-US" sz="1600" b="1"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defTabSz="457063" rtl="1" eaLnBrk="1" latinLnBrk="0" hangingPunct="1">
                        <a:lnSpc>
                          <a:spcPct val="130000"/>
                        </a:lnSpc>
                        <a:spcBef>
                          <a:spcPts val="0"/>
                        </a:spcBef>
                        <a:spcAft>
                          <a:spcPts val="0"/>
                        </a:spcAft>
                      </a:pPr>
                      <a:r>
                        <a:rPr lang="fa-IR" sz="1600" b="1"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موقعیت شغلی، ورزشی، رسانه‌ای، علمی، مهاجرت (داخلی یا خارجی) شامل خطر در موقعیت فعلی یا فرصت آینده</a:t>
                      </a:r>
                      <a:endParaRPr lang="en-US" sz="1600" b="1"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2413686814"/>
                  </a:ext>
                </a:extLst>
              </a:tr>
              <a:tr h="1139851">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خلاف میل بودن جنسیت فرزند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در مواردی که جنسیت مشخص شده است و مطلوب فرد نیست یا اینکه جنسیت جنین هنوز مشخص نیست و اصرار داشته‌اند که با طی کردن رژیم تعیین جنسیت فرزنددار شوند اما خارج پیش بینی قبلی بارداری محقق شده است.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3249236"/>
                  </a:ext>
                </a:extLst>
              </a:tr>
              <a:tr h="831827">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وجود بیماری یا ترس از بیماری در مادر</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ترس از ناتوانی جسمی برای بارداری (درست یا نادرست)، بیماری جدی مادر که بارداری، آن را تشدید می‌کند یا نمی‌کند.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2141768"/>
                  </a:ext>
                </a:extLst>
              </a:tr>
              <a:tr h="579654">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نگرانی مادر برای از دست دادن زیبایی خود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نگرانی از کمترین آسیب به زیبایی، نگرانی از آسیب‌های جدی به زیبایی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16265988"/>
                  </a:ext>
                </a:extLst>
              </a:tr>
              <a:tr h="683881">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سابقه اختلالات روانی مادر یا پدر</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مثل دوقطبی، وسواس، اضطراب شدید، ....</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24449428"/>
                  </a:ext>
                </a:extLst>
              </a:tr>
              <a:tr h="532820">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خارج تعهد بودن ارتباط طرفین</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شامل موارد ازدواج پنهانی، خارج ازدواج، تجاوز و ...</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4376274"/>
                  </a:ext>
                </a:extLst>
              </a:tr>
              <a:tr h="831827">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ترس از نقص جنین</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30000"/>
                        </a:lnSpc>
                        <a:spcBef>
                          <a:spcPts val="0"/>
                        </a:spcBef>
                        <a:spcAft>
                          <a:spcPts val="0"/>
                        </a:spcAft>
                      </a:pPr>
                      <a:r>
                        <a:rPr lang="fa-IR" sz="1600" b="1" dirty="0">
                          <a:effectLst/>
                          <a:latin typeface="Times New Roman" panose="02020603050405020304" pitchFamily="18" charset="0"/>
                          <a:ea typeface="Calibri" panose="020F0502020204030204" pitchFamily="34" charset="0"/>
                          <a:cs typeface="B Nazanin" panose="00000400000000000000" pitchFamily="2" charset="-78"/>
                        </a:rPr>
                        <a:t>چه در مواردی که منشأ ترس صرفاً ذهنی است و چه در مواردی که شواهدی بر احتمال نقص وجود دارد و چه در مواردی که نقص احراز شده است.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4813139"/>
                  </a:ext>
                </a:extLst>
              </a:tr>
            </a:tbl>
          </a:graphicData>
        </a:graphic>
      </p:graphicFrame>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spTree>
    <p:extLst>
      <p:ext uri="{BB962C8B-B14F-4D97-AF65-F5344CB8AC3E}">
        <p14:creationId xmlns:p14="http://schemas.microsoft.com/office/powerpoint/2010/main" val="39975244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p:cNvPicPr>
            <a:picLocks noChangeAspect="1"/>
          </p:cNvPicPr>
          <p:nvPr/>
        </p:nvPicPr>
        <p:blipFill>
          <a:blip r:embed="rId2"/>
          <a:stretch>
            <a:fillRect/>
          </a:stretch>
        </p:blipFill>
        <p:spPr>
          <a:xfrm>
            <a:off x="-529" y="3644"/>
            <a:ext cx="12189882" cy="685071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95" y="76200"/>
            <a:ext cx="1560173" cy="1483992"/>
          </a:xfrm>
          <a:prstGeom prst="rect">
            <a:avLst/>
          </a:prstGeom>
        </p:spPr>
      </p:pic>
      <p:sp>
        <p:nvSpPr>
          <p:cNvPr id="6" name="Rectangle 5"/>
          <p:cNvSpPr/>
          <p:nvPr/>
        </p:nvSpPr>
        <p:spPr>
          <a:xfrm>
            <a:off x="1446212" y="1690689"/>
            <a:ext cx="8609232" cy="3467616"/>
          </a:xfrm>
          <a:prstGeom prst="rect">
            <a:avLst/>
          </a:prstGeom>
        </p:spPr>
        <p:txBody>
          <a:bodyPr wrap="square">
            <a:spAutoFit/>
          </a:bodyPr>
          <a:lstStyle/>
          <a:p>
            <a:pPr algn="r" rtl="1">
              <a:lnSpc>
                <a:spcPct val="150000"/>
              </a:lnSpc>
              <a:spcBef>
                <a:spcPts val="1200"/>
              </a:spcBef>
              <a:spcAft>
                <a:spcPts val="400"/>
              </a:spcAft>
            </a:pPr>
            <a:r>
              <a:rPr lang="ar-SA"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مروری بر پیشنهادات مشترک</a:t>
            </a:r>
            <a:endParaRPr lang="en-US"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342900" lvl="0" indent="-342900" algn="just" rtl="1">
              <a:lnSpc>
                <a:spcPct val="150000"/>
              </a:lnSpc>
              <a:spcAft>
                <a:spcPts val="0"/>
              </a:spcAft>
              <a:buFont typeface="Symbol" panose="05050102010706020507" pitchFamily="18" charset="2"/>
              <a:buChar char=""/>
            </a:pPr>
            <a:r>
              <a:rPr lang="ar-SA" dirty="0">
                <a:latin typeface="Times New Roman" panose="02020603050405020304" pitchFamily="18" charset="0"/>
                <a:ea typeface="Calibri" panose="020F0502020204030204" pitchFamily="34" charset="0"/>
                <a:cs typeface="B Nazanin" panose="00000400000000000000" pitchFamily="2" charset="-78"/>
              </a:rPr>
              <a:t>الف) شکل دهی ارتباط و گفتگو (الزامات و اقدامات)</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342900" lvl="0" indent="-342900" algn="just" rtl="1">
              <a:lnSpc>
                <a:spcPct val="150000"/>
              </a:lnSpc>
              <a:spcAft>
                <a:spcPts val="0"/>
              </a:spcAft>
              <a:buFont typeface="Symbol" panose="05050102010706020507" pitchFamily="18" charset="2"/>
              <a:buChar char=""/>
            </a:pPr>
            <a:r>
              <a:rPr lang="ar-SA" dirty="0">
                <a:latin typeface="Times New Roman" panose="02020603050405020304" pitchFamily="18" charset="0"/>
                <a:ea typeface="Calibri" panose="020F0502020204030204" pitchFamily="34" charset="0"/>
                <a:cs typeface="B Nazanin" panose="00000400000000000000" pitchFamily="2" charset="-78"/>
              </a:rPr>
              <a:t>ب) بررسی و تحلیل وضعیت مراجعه کننده از طریق گفتگو</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342900" lvl="0" indent="-342900" algn="just" rtl="1">
              <a:lnSpc>
                <a:spcPct val="150000"/>
              </a:lnSpc>
              <a:spcAft>
                <a:spcPts val="0"/>
              </a:spcAft>
              <a:buFont typeface="Symbol" panose="05050102010706020507" pitchFamily="18" charset="2"/>
              <a:buChar char=""/>
            </a:pPr>
            <a:r>
              <a:rPr lang="ar-SA" dirty="0">
                <a:latin typeface="Times New Roman" panose="02020603050405020304" pitchFamily="18" charset="0"/>
                <a:ea typeface="Calibri" panose="020F0502020204030204" pitchFamily="34" charset="0"/>
                <a:cs typeface="B Nazanin" panose="00000400000000000000" pitchFamily="2" charset="-78"/>
              </a:rPr>
              <a:t>ج) توجه دادن به منزلت و کرامت جنین، جایگاه مادر و پدر و سلامت جسمی زوجین</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342900" lvl="0" indent="-342900" algn="just" rtl="1">
              <a:lnSpc>
                <a:spcPct val="150000"/>
              </a:lnSpc>
              <a:spcAft>
                <a:spcPts val="0"/>
              </a:spcAft>
              <a:buFont typeface="Symbol" panose="05050102010706020507" pitchFamily="18" charset="2"/>
              <a:buChar char=""/>
            </a:pPr>
            <a:r>
              <a:rPr lang="ar-SA" dirty="0" smtClean="0">
                <a:latin typeface="Times New Roman" panose="02020603050405020304" pitchFamily="18" charset="0"/>
                <a:ea typeface="Calibri" panose="020F0502020204030204" pitchFamily="34" charset="0"/>
                <a:cs typeface="B Nazanin" panose="00000400000000000000" pitchFamily="2" charset="-78"/>
              </a:rPr>
              <a:t>د</a:t>
            </a:r>
            <a:r>
              <a:rPr lang="ar-SA" dirty="0">
                <a:latin typeface="Times New Roman" panose="02020603050405020304" pitchFamily="18" charset="0"/>
                <a:ea typeface="Calibri" panose="020F0502020204030204" pitchFamily="34" charset="0"/>
                <a:cs typeface="B Nazanin" panose="00000400000000000000" pitchFamily="2" charset="-78"/>
              </a:rPr>
              <a:t>) تبیین نادرستی انتخاب سقط عمدی جنین و تاکید بر اهمیت حفظ جنین به عنوان فرصتی برای امید و زندگی</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342900" lvl="0" indent="-342900" algn="just" rtl="1">
              <a:lnSpc>
                <a:spcPct val="150000"/>
              </a:lnSpc>
              <a:spcAft>
                <a:spcPts val="0"/>
              </a:spcAft>
              <a:buFont typeface="Symbol" panose="05050102010706020507" pitchFamily="18" charset="2"/>
              <a:buChar char=""/>
            </a:pPr>
            <a:r>
              <a:rPr lang="ar-SA" dirty="0" smtClean="0">
                <a:latin typeface="Times New Roman" panose="02020603050405020304" pitchFamily="18" charset="0"/>
                <a:ea typeface="Calibri" panose="020F0502020204030204" pitchFamily="34" charset="0"/>
                <a:cs typeface="B Nazanin" panose="00000400000000000000" pitchFamily="2" charset="-78"/>
              </a:rPr>
              <a:t>هـ</a:t>
            </a:r>
            <a:r>
              <a:rPr lang="ar-SA" dirty="0">
                <a:latin typeface="Times New Roman" panose="02020603050405020304" pitchFamily="18" charset="0"/>
                <a:ea typeface="Calibri" panose="020F0502020204030204" pitchFamily="34" charset="0"/>
                <a:cs typeface="B Nazanin" panose="00000400000000000000" pitchFamily="2" charset="-78"/>
              </a:rPr>
              <a:t>) کمک به تصمیم‌گیری راهگشا و حرکت در مسیر حل مسئله فعلی خانواده (مشاوره محور)</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342900" lvl="0" indent="-342900" algn="just" rtl="1">
              <a:lnSpc>
                <a:spcPct val="150000"/>
              </a:lnSpc>
              <a:spcAft>
                <a:spcPts val="0"/>
              </a:spcAft>
              <a:buFont typeface="Symbol" panose="05050102010706020507" pitchFamily="18" charset="2"/>
              <a:buChar char=""/>
            </a:pPr>
            <a:r>
              <a:rPr lang="ar-SA" dirty="0" smtClean="0">
                <a:latin typeface="Times New Roman" panose="02020603050405020304" pitchFamily="18" charset="0"/>
                <a:ea typeface="Calibri" panose="020F0502020204030204" pitchFamily="34" charset="0"/>
                <a:cs typeface="B Nazanin" panose="00000400000000000000" pitchFamily="2" charset="-78"/>
              </a:rPr>
              <a:t>و</a:t>
            </a:r>
            <a:r>
              <a:rPr lang="ar-SA" dirty="0">
                <a:latin typeface="Times New Roman" panose="02020603050405020304" pitchFamily="18" charset="0"/>
                <a:ea typeface="Calibri" panose="020F0502020204030204" pitchFamily="34" charset="0"/>
                <a:cs typeface="B Nazanin" panose="00000400000000000000" pitchFamily="2" charset="-78"/>
              </a:rPr>
              <a:t>) تثبیت تصمیم صحیح از طریق احساسات واقعی</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342900" lvl="0" indent="-342900" algn="just" rtl="1">
              <a:lnSpc>
                <a:spcPct val="150000"/>
              </a:lnSpc>
              <a:spcAft>
                <a:spcPts val="0"/>
              </a:spcAft>
              <a:buFont typeface="Symbol" panose="05050102010706020507" pitchFamily="18" charset="2"/>
              <a:buChar char=""/>
            </a:pPr>
            <a:r>
              <a:rPr lang="ar-SA" dirty="0">
                <a:latin typeface="Times New Roman" panose="02020603050405020304" pitchFamily="18" charset="0"/>
                <a:ea typeface="Calibri" panose="020F0502020204030204" pitchFamily="34" charset="0"/>
                <a:cs typeface="B Nazanin" panose="00000400000000000000" pitchFamily="2" charset="-78"/>
              </a:rPr>
              <a:t>ز) راهکارهای مؤثر (با رعایت صداقت و انصاف)</a:t>
            </a:r>
            <a:endParaRPr lang="en-US" dirty="0">
              <a:effectLst/>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1808831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sp>
        <p:nvSpPr>
          <p:cNvPr id="2" name="Title 1">
            <a:extLst>
              <a:ext uri="{FF2B5EF4-FFF2-40B4-BE49-F238E27FC236}">
                <a16:creationId xmlns:a16="http://schemas.microsoft.com/office/drawing/2014/main" id="{8890C058-038F-3DA7-1E47-B353E9A096F6}"/>
              </a:ext>
            </a:extLst>
          </p:cNvPr>
          <p:cNvSpPr>
            <a:spLocks noGrp="1"/>
          </p:cNvSpPr>
          <p:nvPr>
            <p:ph type="title"/>
          </p:nvPr>
        </p:nvSpPr>
        <p:spPr>
          <a:xfrm>
            <a:off x="1446212" y="381000"/>
            <a:ext cx="10363200" cy="518755"/>
          </a:xfrm>
          <a:solidFill>
            <a:srgbClr val="FF93FF"/>
          </a:solidFill>
        </p:spPr>
        <p:txBody>
          <a:bodyPr>
            <a:noAutofit/>
          </a:body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جایگاه و اهمیت موضوع حفظ جنین از سقط عمدی</a:t>
            </a:r>
            <a:endParaRPr lang="en-US" sz="2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8" name="Content Placeholder 2">
            <a:extLst>
              <a:ext uri="{FF2B5EF4-FFF2-40B4-BE49-F238E27FC236}">
                <a16:creationId xmlns:a16="http://schemas.microsoft.com/office/drawing/2014/main" id="{7FD9271A-2762-1D9D-2CE3-F7EA678787E2}"/>
              </a:ext>
            </a:extLst>
          </p:cNvPr>
          <p:cNvSpPr txBox="1">
            <a:spLocks/>
          </p:cNvSpPr>
          <p:nvPr/>
        </p:nvSpPr>
        <p:spPr>
          <a:xfrm>
            <a:off x="227012" y="1400556"/>
            <a:ext cx="11582400" cy="4953000"/>
          </a:xfrm>
          <a:prstGeom prst="rect">
            <a:avLst/>
          </a:prstGeom>
        </p:spPr>
        <p:txBody>
          <a:bodyPr vert="horz" lIns="91440" tIns="45720" rIns="91440" bIns="45720" rtlCol="0">
            <a:normAutofit fontScale="92500"/>
          </a:bodyPr>
          <a:lst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algn="just" rtl="1">
              <a:lnSpc>
                <a:spcPct val="200000"/>
              </a:lnSpc>
              <a:spcBef>
                <a:spcPts val="0"/>
              </a:spcBef>
            </a:pPr>
            <a:r>
              <a:rPr lang="fa-IR" sz="2400" b="1" dirty="0">
                <a:latin typeface="Times New Roman" panose="02020603050405020304" pitchFamily="18" charset="0"/>
                <a:ea typeface="Calibri" panose="020F0502020204030204" pitchFamily="34" charset="0"/>
                <a:cs typeface="B Nazanin" panose="00000400000000000000" pitchFamily="2" charset="-78"/>
              </a:rPr>
              <a:t>حیات «هر جنین»، از منظر اخلاقی، دینی، اجتماعی و از زوایای دیگری همچون سلامت، جمعیت و خانواده ‌محوری، اهمیت دارد. ذهنیت «غیرانسان ‌پندارانه» نسبت به جنین، در طول سال‌های گذشته در بسیاری کشورهای جهان و نیز ایران، رواج داشته و اکنون، زمان ارتقا در نگرش عمومی درباره جنین رسیده است.</a:t>
            </a:r>
            <a:endParaRPr lang="en-US" sz="2400" b="1" dirty="0">
              <a:latin typeface="Times New Roman" panose="02020603050405020304" pitchFamily="18" charset="0"/>
              <a:ea typeface="Calibri" panose="020F0502020204030204" pitchFamily="34" charset="0"/>
              <a:cs typeface="B Nazanin" panose="00000400000000000000" pitchFamily="2" charset="-78"/>
            </a:endParaRPr>
          </a:p>
          <a:p>
            <a:pPr marL="0" algn="just" rtl="1">
              <a:lnSpc>
                <a:spcPct val="200000"/>
              </a:lnSpc>
              <a:spcBef>
                <a:spcPts val="0"/>
              </a:spcBef>
            </a:pPr>
            <a:r>
              <a:rPr lang="fa-IR" sz="2400" b="1" dirty="0">
                <a:latin typeface="Times New Roman" panose="02020603050405020304" pitchFamily="18" charset="0"/>
                <a:ea typeface="Calibri" panose="020F0502020204030204" pitchFamily="34" charset="0"/>
                <a:cs typeface="B Nazanin" panose="00000400000000000000" pitchFamily="2" charset="-78"/>
              </a:rPr>
              <a:t>برآورد شیوع‌شناسانه سال 1398 وزارت بهداشت که طی آن، در 10 استان کشور نمونه‌گیری تصادفی انجام شده است، بیانگر این است که سالانه حدود 500 هزار سقط عمدی جنین در کشور قابل تخمین است و این یعنی تعداد جنین‌هایی که جان خود را در هر سال از دست می‌دهند نیز، بسیار قابل توجه است. تعداد کل شهدای ما در «هشت سال» دفاع مقدس (حدود 230 هزار شهید)، کمتر از نصف برآورد تعداد سقط عمدی جنین در کشور فقط «در طول یک سال» است.</a:t>
            </a:r>
            <a:endParaRPr lang="en-US" sz="2400" b="1" dirty="0">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4867809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4788" y="-17352"/>
            <a:ext cx="12189882" cy="6850713"/>
          </a:xfrm>
          <a:prstGeom prst="rect">
            <a:avLst/>
          </a:prstGeom>
        </p:spPr>
      </p:pic>
      <p:sp>
        <p:nvSpPr>
          <p:cNvPr id="10" name="Title 1">
            <a:extLst>
              <a:ext uri="{FF2B5EF4-FFF2-40B4-BE49-F238E27FC236}">
                <a16:creationId xmlns:a16="http://schemas.microsoft.com/office/drawing/2014/main" id="{13D35F34-F9C1-D821-6AD0-C49F867FF77A}"/>
              </a:ext>
            </a:extLst>
          </p:cNvPr>
          <p:cNvSpPr>
            <a:spLocks noGrp="1"/>
          </p:cNvSpPr>
          <p:nvPr>
            <p:ph type="title"/>
          </p:nvPr>
        </p:nvSpPr>
        <p:spPr>
          <a:xfrm>
            <a:off x="1522412" y="217193"/>
            <a:ext cx="10361611" cy="533400"/>
          </a:xfrm>
          <a:solidFill>
            <a:srgbClr val="FF93FF"/>
          </a:solidFill>
        </p:spPr>
        <p:txBody>
          <a:bodyPr>
            <a:normAutofit/>
          </a:bodyPr>
          <a:lstStyle/>
          <a:p>
            <a:pPr algn="r"/>
            <a:r>
              <a:rPr lang="fa-IR" sz="2200" dirty="0" smtClean="0">
                <a:cs typeface="B Titr" panose="00000700000000000000" pitchFamily="2" charset="-78"/>
              </a:rPr>
              <a:t>الف)شکل دهی ارتباط و گفتگو (الزامات و اقدامات)</a:t>
            </a:r>
            <a:endParaRPr lang="en-US" sz="2200" dirty="0">
              <a:cs typeface="B Titr" panose="000007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graphicFrame>
        <p:nvGraphicFramePr>
          <p:cNvPr id="2" name="Table 1"/>
          <p:cNvGraphicFramePr>
            <a:graphicFrameLocks noGrp="1"/>
          </p:cNvGraphicFramePr>
          <p:nvPr>
            <p:extLst/>
          </p:nvPr>
        </p:nvGraphicFramePr>
        <p:xfrm>
          <a:off x="1903412" y="1981200"/>
          <a:ext cx="8763000" cy="3973068"/>
        </p:xfrm>
        <a:graphic>
          <a:graphicData uri="http://schemas.openxmlformats.org/drawingml/2006/table">
            <a:tbl>
              <a:tblPr rtl="1" firstRow="1" bandRow="1">
                <a:tableStyleId>{5940675A-B579-460E-94D1-54222C63F5DA}</a:tableStyleId>
              </a:tblPr>
              <a:tblGrid>
                <a:gridCol w="1384236">
                  <a:extLst>
                    <a:ext uri="{9D8B030D-6E8A-4147-A177-3AD203B41FA5}">
                      <a16:colId xmlns:a16="http://schemas.microsoft.com/office/drawing/2014/main" val="3272618647"/>
                    </a:ext>
                  </a:extLst>
                </a:gridCol>
                <a:gridCol w="7378764">
                  <a:extLst>
                    <a:ext uri="{9D8B030D-6E8A-4147-A177-3AD203B41FA5}">
                      <a16:colId xmlns:a16="http://schemas.microsoft.com/office/drawing/2014/main" val="730564981"/>
                    </a:ext>
                  </a:extLst>
                </a:gridCol>
              </a:tblGrid>
              <a:tr h="381000">
                <a:tc>
                  <a:txBody>
                    <a:bodyPr/>
                    <a:lstStyle/>
                    <a:p>
                      <a:pPr algn="ctr" rtl="1">
                        <a:lnSpc>
                          <a:spcPct val="130000"/>
                        </a:lnSpc>
                        <a:spcBef>
                          <a:spcPts val="600"/>
                        </a:spcBef>
                        <a:spcAft>
                          <a:spcPts val="600"/>
                        </a:spcAft>
                      </a:pPr>
                      <a:r>
                        <a:rPr lang="ar-SA" sz="1400" b="1">
                          <a:effectLst/>
                          <a:cs typeface="B Nazanin" panose="00000400000000000000" pitchFamily="2" charset="-78"/>
                        </a:rPr>
                        <a:t>عنوان پیشنهاد</a:t>
                      </a:r>
                      <a:endParaRPr lang="en-US" sz="16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30000"/>
                        </a:lnSpc>
                        <a:spcBef>
                          <a:spcPts val="600"/>
                        </a:spcBef>
                        <a:spcAft>
                          <a:spcPts val="600"/>
                        </a:spcAft>
                      </a:pPr>
                      <a:r>
                        <a:rPr lang="ar-SA" sz="1400" b="1" dirty="0">
                          <a:effectLst/>
                          <a:cs typeface="B Nazanin" panose="00000400000000000000" pitchFamily="2" charset="-78"/>
                        </a:rPr>
                        <a:t>شرح پیشنهاد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033927582"/>
                  </a:ext>
                </a:extLst>
              </a:tr>
              <a:tr h="1524000">
                <a:tc>
                  <a:txBody>
                    <a:bodyPr/>
                    <a:lstStyle/>
                    <a:p>
                      <a:pPr algn="ctr" rtl="1">
                        <a:lnSpc>
                          <a:spcPct val="130000"/>
                        </a:lnSpc>
                        <a:spcBef>
                          <a:spcPts val="600"/>
                        </a:spcBef>
                        <a:spcAft>
                          <a:spcPts val="600"/>
                        </a:spcAft>
                      </a:pPr>
                      <a:r>
                        <a:rPr lang="ar-SA" sz="1300" b="1">
                          <a:effectLst/>
                          <a:cs typeface="B Nazanin" panose="00000400000000000000" pitchFamily="2" charset="-78"/>
                        </a:rPr>
                        <a:t>اختصاص زمان کافی</a:t>
                      </a:r>
                      <a:endParaRPr lang="en-US" sz="13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just" rtl="1">
                        <a:lnSpc>
                          <a:spcPct val="130000"/>
                        </a:lnSpc>
                        <a:spcBef>
                          <a:spcPts val="600"/>
                        </a:spcBef>
                        <a:spcAft>
                          <a:spcPts val="600"/>
                        </a:spcAft>
                      </a:pPr>
                      <a:r>
                        <a:rPr lang="ar-SA" sz="1300" b="1" dirty="0">
                          <a:effectLst/>
                          <a:cs typeface="B Nazanin" panose="00000400000000000000" pitchFamily="2" charset="-78"/>
                        </a:rPr>
                        <a:t>اگر در حال حاضر فرصتی ندارید، قبل از هرگونه بیان ناگهانی که فاقد بررسی وضعیت باشد، تلاش کنید مجالی برای وقت گذاشتن ایجاد کنید و فرصتی مناسب برای گفتگو فراهم نمایید. برای مثال، می‌توانید بگویید: «لطفاً صبرکن تا شیفتم تمام شود» یا اگر مشغول کار پرحجمی هستید، موقتاً آن را به همکار خود بسپارید یا قراری برای ساعتی دیگر با مراجعه‌کننده تنظیم کنید. اختصاص زمان کافی، فواید بسیاری دارد از جمله: درک بهتر از مشکل مراجعه‌کننده، حس درک شدگی از سوی مراجعه‌کننده، یافتن راهکار اثرگذارتر توسط شما و در نهایت، انتقال بیشتر دلسوزی شما به وی.</a:t>
                      </a:r>
                      <a:endParaRPr lang="en-US" sz="13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804696421"/>
                  </a:ext>
                </a:extLst>
              </a:tr>
              <a:tr h="1295400">
                <a:tc>
                  <a:txBody>
                    <a:bodyPr/>
                    <a:lstStyle/>
                    <a:p>
                      <a:pPr algn="ctr" rtl="1">
                        <a:lnSpc>
                          <a:spcPct val="130000"/>
                        </a:lnSpc>
                        <a:spcBef>
                          <a:spcPts val="600"/>
                        </a:spcBef>
                        <a:spcAft>
                          <a:spcPts val="600"/>
                        </a:spcAft>
                      </a:pPr>
                      <a:r>
                        <a:rPr lang="ar-SA" sz="1300" b="1">
                          <a:effectLst/>
                          <a:cs typeface="B Nazanin" panose="00000400000000000000" pitchFamily="2" charset="-78"/>
                        </a:rPr>
                        <a:t>مخفی نکردن صمیمیت و شوق خویش</a:t>
                      </a:r>
                      <a:endParaRPr lang="en-US" sz="13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just" rtl="1">
                        <a:lnSpc>
                          <a:spcPct val="130000"/>
                        </a:lnSpc>
                        <a:spcBef>
                          <a:spcPts val="600"/>
                        </a:spcBef>
                        <a:spcAft>
                          <a:spcPts val="600"/>
                        </a:spcAft>
                      </a:pPr>
                      <a:r>
                        <a:rPr lang="ar-SA" sz="1300" b="1" dirty="0">
                          <a:effectLst/>
                          <a:cs typeface="B Nazanin" panose="00000400000000000000" pitchFamily="2" charset="-78"/>
                        </a:rPr>
                        <a:t>به محض آغاز مواجهه با مادر، ضمن انتقال نگرانی نسبت به نگرانی‌های وی، شوق نسبت به بارداری وی را به صورت غیرمستقیم منتقل کنید. حرکات و زبان بدن شما و نیز ارتباط چشمی شما، اعتماد ساز، شوق آفرین و امید بخش باشد.</a:t>
                      </a:r>
                      <a:endParaRPr lang="en-US" sz="1300" b="1" dirty="0">
                        <a:effectLst/>
                        <a:cs typeface="B Nazanin" panose="00000400000000000000" pitchFamily="2" charset="-78"/>
                      </a:endParaRPr>
                    </a:p>
                    <a:p>
                      <a:pPr algn="just" rtl="1">
                        <a:lnSpc>
                          <a:spcPct val="130000"/>
                        </a:lnSpc>
                        <a:spcBef>
                          <a:spcPts val="600"/>
                        </a:spcBef>
                        <a:spcAft>
                          <a:spcPts val="600"/>
                        </a:spcAft>
                      </a:pPr>
                      <a:r>
                        <a:rPr lang="ar-SA" sz="1300" b="1" dirty="0">
                          <a:effectLst/>
                          <a:cs typeface="B Nazanin" panose="00000400000000000000" pitchFamily="2" charset="-78"/>
                        </a:rPr>
                        <a:t>اگر مراجعه‌کننده همجنس است، از پشت میز کار بلند شوید، کنار وی بنشینید و دستان او را بگیرید. در مواردی که مراجعه‌کننده از نظر احساسی دچار به هم ریختگی شده است (برای مثال، در حال گریه کردن است)، وی را در آغوش بگیرید.</a:t>
                      </a:r>
                      <a:endParaRPr lang="en-US" sz="13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050363728"/>
                  </a:ext>
                </a:extLst>
              </a:tr>
              <a:tr h="0">
                <a:tc>
                  <a:txBody>
                    <a:bodyPr/>
                    <a:lstStyle/>
                    <a:p>
                      <a:pPr algn="ctr" rtl="1">
                        <a:lnSpc>
                          <a:spcPct val="130000"/>
                        </a:lnSpc>
                        <a:spcBef>
                          <a:spcPts val="600"/>
                        </a:spcBef>
                        <a:spcAft>
                          <a:spcPts val="600"/>
                        </a:spcAft>
                      </a:pPr>
                      <a:r>
                        <a:rPr lang="ar-SA" sz="1300" b="1">
                          <a:effectLst/>
                          <a:cs typeface="B Nazanin" panose="00000400000000000000" pitchFamily="2" charset="-78"/>
                        </a:rPr>
                        <a:t>اطمینان بخشی به مادر برای حفظ رازداری</a:t>
                      </a:r>
                      <a:endParaRPr lang="en-US" sz="13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just" rtl="1">
                        <a:lnSpc>
                          <a:spcPct val="130000"/>
                        </a:lnSpc>
                        <a:spcBef>
                          <a:spcPts val="600"/>
                        </a:spcBef>
                        <a:spcAft>
                          <a:spcPts val="600"/>
                        </a:spcAft>
                      </a:pPr>
                      <a:r>
                        <a:rPr lang="ar-SA" sz="1300" b="1" dirty="0">
                          <a:effectLst/>
                          <a:cs typeface="B Nazanin" panose="00000400000000000000" pitchFamily="2" charset="-78"/>
                        </a:rPr>
                        <a:t>به مخاطب اعلام کنید تا زمانی که خود او اجازه ندهد، حرف‌هایش را به کسی انتقال نمی‌دهید و نسبت به آن رازدار هستید. برای نمونه، بگویید: «همه صحبت‌های تو پیش من امانت است و می‌توانی به من اعتماد داشته باشی.»</a:t>
                      </a:r>
                      <a:endParaRPr lang="en-US" sz="13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567537349"/>
                  </a:ext>
                </a:extLst>
              </a:tr>
            </a:tbl>
          </a:graphicData>
        </a:graphic>
      </p:graphicFrame>
    </p:spTree>
    <p:extLst>
      <p:ext uri="{BB962C8B-B14F-4D97-AF65-F5344CB8AC3E}">
        <p14:creationId xmlns:p14="http://schemas.microsoft.com/office/powerpoint/2010/main" val="38422580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3"/>
          <p:cNvPicPr>
            <a:picLocks noChangeAspect="1"/>
          </p:cNvPicPr>
          <p:nvPr/>
        </p:nvPicPr>
        <p:blipFill>
          <a:blip r:embed="rId2"/>
          <a:stretch>
            <a:fillRect/>
          </a:stretch>
        </p:blipFill>
        <p:spPr>
          <a:xfrm>
            <a:off x="-529" y="3644"/>
            <a:ext cx="12189882" cy="6850713"/>
          </a:xfrm>
          <a:prstGeom prst="rect">
            <a:avLst/>
          </a:prstGeom>
        </p:spPr>
      </p:pic>
      <p:graphicFrame>
        <p:nvGraphicFramePr>
          <p:cNvPr id="5" name="Content Placeholder 4"/>
          <p:cNvGraphicFramePr>
            <a:graphicFrameLocks noGrp="1"/>
          </p:cNvGraphicFramePr>
          <p:nvPr>
            <p:ph idx="1"/>
            <p:extLst/>
          </p:nvPr>
        </p:nvGraphicFramePr>
        <p:xfrm>
          <a:off x="1863385" y="2131385"/>
          <a:ext cx="8839200" cy="3810000"/>
        </p:xfrm>
        <a:graphic>
          <a:graphicData uri="http://schemas.openxmlformats.org/drawingml/2006/table">
            <a:tbl>
              <a:tblPr rtl="1" firstRow="1" bandRow="1">
                <a:tableStyleId>{5940675A-B579-460E-94D1-54222C63F5DA}</a:tableStyleId>
              </a:tblPr>
              <a:tblGrid>
                <a:gridCol w="1396273">
                  <a:extLst>
                    <a:ext uri="{9D8B030D-6E8A-4147-A177-3AD203B41FA5}">
                      <a16:colId xmlns:a16="http://schemas.microsoft.com/office/drawing/2014/main" val="3664693126"/>
                    </a:ext>
                  </a:extLst>
                </a:gridCol>
                <a:gridCol w="7442927">
                  <a:extLst>
                    <a:ext uri="{9D8B030D-6E8A-4147-A177-3AD203B41FA5}">
                      <a16:colId xmlns:a16="http://schemas.microsoft.com/office/drawing/2014/main" val="2130288699"/>
                    </a:ext>
                  </a:extLst>
                </a:gridCol>
              </a:tblGrid>
              <a:tr h="863417">
                <a:tc>
                  <a:txBody>
                    <a:bodyPr/>
                    <a:lstStyle/>
                    <a:p>
                      <a:pPr algn="ctr" rtl="1">
                        <a:lnSpc>
                          <a:spcPct val="130000"/>
                        </a:lnSpc>
                        <a:spcBef>
                          <a:spcPts val="600"/>
                        </a:spcBef>
                        <a:spcAft>
                          <a:spcPts val="600"/>
                        </a:spcAft>
                      </a:pPr>
                      <a:r>
                        <a:rPr lang="ar-SA" sz="1300" b="1">
                          <a:effectLst/>
                          <a:cs typeface="B Nazanin" panose="00000400000000000000" pitchFamily="2" charset="-78"/>
                        </a:rPr>
                        <a:t>اطمینان دادن برای همراهی مشاوره‌ای او</a:t>
                      </a:r>
                      <a:endParaRPr lang="en-US" sz="13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just" rtl="1">
                        <a:lnSpc>
                          <a:spcPct val="130000"/>
                        </a:lnSpc>
                        <a:spcBef>
                          <a:spcPts val="600"/>
                        </a:spcBef>
                        <a:spcAft>
                          <a:spcPts val="600"/>
                        </a:spcAft>
                      </a:pPr>
                      <a:r>
                        <a:rPr lang="ar-SA" sz="1300" b="1">
                          <a:effectLst/>
                          <a:cs typeface="B Nazanin" panose="00000400000000000000" pitchFamily="2" charset="-78"/>
                        </a:rPr>
                        <a:t>به مادر اطمینان دهید که همیشه برای مشورت دادن، کنارش هستید و رهایش نمی‌کنید.</a:t>
                      </a:r>
                      <a:endParaRPr lang="en-US" sz="13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331239578"/>
                  </a:ext>
                </a:extLst>
              </a:tr>
              <a:tr h="2946583">
                <a:tc>
                  <a:txBody>
                    <a:bodyPr/>
                    <a:lstStyle/>
                    <a:p>
                      <a:pPr algn="ctr" rtl="1">
                        <a:lnSpc>
                          <a:spcPct val="130000"/>
                        </a:lnSpc>
                        <a:spcBef>
                          <a:spcPts val="600"/>
                        </a:spcBef>
                        <a:spcAft>
                          <a:spcPts val="600"/>
                        </a:spcAft>
                      </a:pPr>
                      <a:r>
                        <a:rPr lang="ar-SA" sz="1300" b="1" dirty="0">
                          <a:effectLst/>
                          <a:cs typeface="B Nazanin" panose="00000400000000000000" pitchFamily="2" charset="-78"/>
                        </a:rPr>
                        <a:t>تعیین فرصتی دیگر در صورت عدم آمادگی مراجعه‌کننده</a:t>
                      </a:r>
                      <a:endParaRPr lang="en-US" sz="13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just" rtl="1">
                        <a:lnSpc>
                          <a:spcPct val="130000"/>
                        </a:lnSpc>
                        <a:spcBef>
                          <a:spcPts val="600"/>
                        </a:spcBef>
                        <a:spcAft>
                          <a:spcPts val="600"/>
                        </a:spcAft>
                      </a:pPr>
                      <a:r>
                        <a:rPr lang="ar-SA" sz="1300" b="1" dirty="0">
                          <a:effectLst/>
                          <a:cs typeface="B Nazanin" panose="00000400000000000000" pitchFamily="2" charset="-78"/>
                        </a:rPr>
                        <a:t>اگر مادر در وضعیتی نیست که بتوانید درباره انصراف، با او صحبت کنید، فاصله‌ای زمانی ایجاد کنید و شرایط را به نحوی فراهم کنید که در این مدت، اقدام به سقط نکند. بگویید: «چند روز صبر کن تا هم وضعیت جنین رو بررسی کنیم که جای اون، کجاست. اصلاً شاید شرایطش طوری باشه که خودش سقط بشه. چند روز صبر کنی، برای سقط کردن دیر نمی‌شه.»</a:t>
                      </a:r>
                      <a:endParaRPr lang="en-US" sz="1300" b="1" dirty="0">
                        <a:effectLst/>
                        <a:cs typeface="B Nazanin" panose="00000400000000000000" pitchFamily="2" charset="-78"/>
                      </a:endParaRPr>
                    </a:p>
                    <a:p>
                      <a:pPr algn="just" rtl="1">
                        <a:lnSpc>
                          <a:spcPct val="130000"/>
                        </a:lnSpc>
                        <a:spcBef>
                          <a:spcPts val="600"/>
                        </a:spcBef>
                        <a:spcAft>
                          <a:spcPts val="600"/>
                        </a:spcAft>
                      </a:pPr>
                      <a:r>
                        <a:rPr lang="ar-SA" sz="1300" b="1" dirty="0">
                          <a:effectLst/>
                          <a:cs typeface="B Nazanin" panose="00000400000000000000" pitchFamily="2" charset="-78"/>
                        </a:rPr>
                        <a:t>البته شما در پیگیری حال او، تأخیر نکنید و اگر ممکن است، همان روز در ساعتی دیگر با او ارتباط بگیرید و صحبت کنید. زمان می‌تواند به انصراف وی کمک کند.</a:t>
                      </a:r>
                      <a:endParaRPr lang="en-US" sz="1300" b="1" dirty="0">
                        <a:effectLst/>
                        <a:cs typeface="B Nazanin" panose="00000400000000000000" pitchFamily="2" charset="-78"/>
                      </a:endParaRPr>
                    </a:p>
                    <a:p>
                      <a:pPr algn="just" rtl="1">
                        <a:lnSpc>
                          <a:spcPct val="130000"/>
                        </a:lnSpc>
                        <a:spcBef>
                          <a:spcPts val="600"/>
                        </a:spcBef>
                        <a:spcAft>
                          <a:spcPts val="600"/>
                        </a:spcAft>
                      </a:pPr>
                      <a:r>
                        <a:rPr lang="ar-SA" sz="1300" b="1" dirty="0">
                          <a:effectLst/>
                          <a:cs typeface="B Nazanin" panose="00000400000000000000" pitchFamily="2" charset="-78"/>
                        </a:rPr>
                        <a:t>یکی دیگر از راهکارهای ایجاد زمان، تشویق وی به سونوگرافی دیگر برای بررسی وضعیت بارداری (خارج رحم بودن یا نبودن، سن و محل دقیق جنین) است. اگر لازم است، برای او نوبت بگیرید. مطمئن شوید پزشک مربوطه که وی به او مراجعه می‌کند، درباره اهمیت حفظ جنین از سقط عمدی، نگرش و مهارتی دارد.</a:t>
                      </a:r>
                      <a:endParaRPr lang="en-US" sz="13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810339687"/>
                  </a:ext>
                </a:extLst>
              </a:tr>
            </a:tbl>
          </a:graphicData>
        </a:graphic>
      </p:graphicFrame>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3212" y="285911"/>
            <a:ext cx="1560173" cy="1483992"/>
          </a:xfrm>
          <a:prstGeom prst="rect">
            <a:avLst/>
          </a:prstGeom>
        </p:spPr>
      </p:pic>
      <p:sp>
        <p:nvSpPr>
          <p:cNvPr id="7" name="Title 1">
            <a:extLst>
              <a:ext uri="{FF2B5EF4-FFF2-40B4-BE49-F238E27FC236}">
                <a16:creationId xmlns:a16="http://schemas.microsoft.com/office/drawing/2014/main" id="{13D35F34-F9C1-D821-6AD0-C49F867FF77A}"/>
              </a:ext>
            </a:extLst>
          </p:cNvPr>
          <p:cNvSpPr txBox="1">
            <a:spLocks/>
          </p:cNvSpPr>
          <p:nvPr/>
        </p:nvSpPr>
        <p:spPr>
          <a:xfrm>
            <a:off x="1979612" y="285911"/>
            <a:ext cx="9906002" cy="533400"/>
          </a:xfrm>
          <a:prstGeom prst="rect">
            <a:avLst/>
          </a:prstGeom>
          <a:solidFill>
            <a:srgbClr val="FF93FF"/>
          </a:solidFill>
        </p:spPr>
        <p:txBody>
          <a:bodyPr vert="horz" lIns="91440" tIns="45720" rIns="91440" bIns="45720" rtlCol="0" anchor="ctr">
            <a:norm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a:r>
              <a:rPr lang="fa-IR" sz="2200" smtClean="0">
                <a:cs typeface="B Titr" panose="00000700000000000000" pitchFamily="2" charset="-78"/>
              </a:rPr>
              <a:t>الف)شکل دهی ارتباط و گفتگو (الزامات و اقدامات)</a:t>
            </a:r>
            <a:endParaRPr lang="en-US" sz="2200" dirty="0">
              <a:cs typeface="B Titr" panose="00000700000000000000" pitchFamily="2" charset="-78"/>
            </a:endParaRPr>
          </a:p>
        </p:txBody>
      </p:sp>
    </p:spTree>
    <p:extLst>
      <p:ext uri="{BB962C8B-B14F-4D97-AF65-F5344CB8AC3E}">
        <p14:creationId xmlns:p14="http://schemas.microsoft.com/office/powerpoint/2010/main" val="41645733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0061" y="7287"/>
            <a:ext cx="12189882" cy="6850713"/>
          </a:xfrm>
          <a:prstGeom prst="rect">
            <a:avLst/>
          </a:prstGeom>
        </p:spPr>
      </p:pic>
      <p:sp>
        <p:nvSpPr>
          <p:cNvPr id="4" name="Content Placeholder 2">
            <a:extLst>
              <a:ext uri="{FF2B5EF4-FFF2-40B4-BE49-F238E27FC236}">
                <a16:creationId xmlns:a16="http://schemas.microsoft.com/office/drawing/2014/main" id="{5CD7D029-2959-0CAF-6486-1E4BD2B924AA}"/>
              </a:ext>
            </a:extLst>
          </p:cNvPr>
          <p:cNvSpPr>
            <a:spLocks noGrp="1" noChangeArrowheads="1"/>
          </p:cNvSpPr>
          <p:nvPr>
            <p:ph idx="1"/>
          </p:nvPr>
        </p:nvSpPr>
        <p:spPr bwMode="auto">
          <a:xfrm>
            <a:off x="1141412" y="1253331"/>
            <a:ext cx="1051286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ctr" rtl="1" eaLnBrk="1" hangingPunct="1"/>
            <a:r>
              <a:rPr lang="fa-IR" altLang="en-US" sz="32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 نکته مهم :صرف زمان برای شنیدن صحبت های مادر، اهمیت قابل توجهی دارد.</a:t>
            </a:r>
            <a:endParaRPr lang="en-US" altLang="en-US" sz="32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eaLnBrk="1" hangingPunct="1"/>
            <a:endParaRPr lang="en-US" alt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pic>
        <p:nvPicPr>
          <p:cNvPr id="8" name="Picture 2" descr="همدلی با مشتری چیست؟ | چطور می توانیم با مشتری همدلی کنیم؟ + چند نمونه  عبارت همدلی"/>
          <p:cNvPicPr>
            <a:picLocks noChangeAspect="1" noChangeArrowheads="1"/>
          </p:cNvPicPr>
          <p:nvPr/>
        </p:nvPicPr>
        <p:blipFill rotWithShape="1">
          <a:blip r:embed="rId4">
            <a:extLst>
              <a:ext uri="{28A0092B-C50C-407E-A947-70E740481C1C}">
                <a14:useLocalDpi xmlns:a14="http://schemas.microsoft.com/office/drawing/2010/main" val="0"/>
              </a:ext>
            </a:extLst>
          </a:blip>
          <a:srcRect l="21844" r="20841"/>
          <a:stretch/>
        </p:blipFill>
        <p:spPr bwMode="auto">
          <a:xfrm>
            <a:off x="4418012" y="2389217"/>
            <a:ext cx="2971800" cy="2561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2386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p:cNvPicPr>
            <a:picLocks noChangeAspect="1"/>
          </p:cNvPicPr>
          <p:nvPr/>
        </p:nvPicPr>
        <p:blipFill>
          <a:blip r:embed="rId2"/>
          <a:stretch>
            <a:fillRect/>
          </a:stretch>
        </p:blipFill>
        <p:spPr>
          <a:xfrm>
            <a:off x="-20061" y="7287"/>
            <a:ext cx="12189882" cy="6850713"/>
          </a:xfrm>
          <a:prstGeom prst="rect">
            <a:avLst/>
          </a:prstGeom>
        </p:spPr>
      </p:pic>
      <p:sp>
        <p:nvSpPr>
          <p:cNvPr id="5" name="Title 1"/>
          <p:cNvSpPr txBox="1">
            <a:spLocks/>
          </p:cNvSpPr>
          <p:nvPr/>
        </p:nvSpPr>
        <p:spPr>
          <a:xfrm>
            <a:off x="1598612" y="2774618"/>
            <a:ext cx="9408207" cy="658025"/>
          </a:xfrm>
          <a:prstGeom prst="rect">
            <a:avLst/>
          </a:prstGeom>
          <a:ln>
            <a:solidFill>
              <a:schemeClr val="accent1"/>
            </a:solidFill>
          </a:ln>
        </p:spPr>
        <p:txBody>
          <a:bodyPr vert="horz" lIns="91440" tIns="45720" rIns="91440" bIns="45720" rtlCol="0" anchor="t">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ctr"/>
            <a:r>
              <a:rPr lang="fa-IR" sz="3600" b="1" dirty="0" smtClean="0">
                <a:cs typeface="B Nazanin" panose="00000400000000000000" pitchFamily="2" charset="-78"/>
              </a:rPr>
              <a:t>ب)بررسی و تحلیل وضعیت مراجعه کننده از طریق گفتگو</a:t>
            </a:r>
            <a:r>
              <a:rPr lang="fa-IR" sz="3600" dirty="0" smtClean="0">
                <a:cs typeface="B Nazanin" panose="00000400000000000000" pitchFamily="2" charset="-78"/>
              </a:rPr>
              <a:t> </a:t>
            </a:r>
            <a:br>
              <a:rPr lang="fa-IR" sz="3600" dirty="0" smtClean="0">
                <a:cs typeface="B Nazanin" panose="00000400000000000000" pitchFamily="2" charset="-78"/>
              </a:rPr>
            </a:br>
            <a:endParaRPr lang="fa-IR" sz="3600" dirty="0">
              <a:cs typeface="B Nazanin" panose="000004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pic>
        <p:nvPicPr>
          <p:cNvPr id="7" name="Picture 6" descr="سقط جنین و علل و علایم آ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17272" y="4381636"/>
            <a:ext cx="2915216" cy="194347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265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3643"/>
            <a:ext cx="12189882" cy="6850713"/>
          </a:xfrm>
          <a:prstGeom prst="rect">
            <a:avLst/>
          </a:prstGeom>
        </p:spPr>
      </p:pic>
      <p:sp>
        <p:nvSpPr>
          <p:cNvPr id="2" name="Title 1">
            <a:extLst>
              <a:ext uri="{FF2B5EF4-FFF2-40B4-BE49-F238E27FC236}">
                <a16:creationId xmlns:a16="http://schemas.microsoft.com/office/drawing/2014/main" id="{13D35F34-F9C1-D821-6AD0-C49F867FF77A}"/>
              </a:ext>
            </a:extLst>
          </p:cNvPr>
          <p:cNvSpPr>
            <a:spLocks noGrp="1"/>
          </p:cNvSpPr>
          <p:nvPr>
            <p:ph type="title"/>
          </p:nvPr>
        </p:nvSpPr>
        <p:spPr>
          <a:xfrm>
            <a:off x="1446212" y="152400"/>
            <a:ext cx="10055404" cy="533400"/>
          </a:xfrm>
          <a:solidFill>
            <a:srgbClr val="FF93FF"/>
          </a:solidFill>
        </p:spPr>
        <p:txBody>
          <a:bodyPr>
            <a:normAutofit/>
          </a:bodyPr>
          <a:lstStyle/>
          <a:p>
            <a:pPr algn="r"/>
            <a:r>
              <a:rPr lang="fa-IR" sz="2200" dirty="0" smtClean="0">
                <a:cs typeface="B Titr" panose="00000700000000000000" pitchFamily="2" charset="-78"/>
              </a:rPr>
              <a:t>ب ) بررسی </a:t>
            </a:r>
            <a:r>
              <a:rPr lang="fa-IR" sz="2200" dirty="0">
                <a:cs typeface="B Titr" panose="00000700000000000000" pitchFamily="2" charset="-78"/>
              </a:rPr>
              <a:t>وتحلیل مراجعه کننده ازطریق گفتگو</a:t>
            </a:r>
            <a:endParaRPr lang="en-US" sz="2200" dirty="0">
              <a:cs typeface="B Titr" panose="00000700000000000000" pitchFamily="2" charset="-7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graphicFrame>
        <p:nvGraphicFramePr>
          <p:cNvPr id="6" name="Content Placeholder 5"/>
          <p:cNvGraphicFramePr>
            <a:graphicFrameLocks noGrp="1"/>
          </p:cNvGraphicFramePr>
          <p:nvPr>
            <p:ph idx="1"/>
            <p:extLst/>
          </p:nvPr>
        </p:nvGraphicFramePr>
        <p:xfrm>
          <a:off x="1623901" y="1636392"/>
          <a:ext cx="9281506" cy="4653023"/>
        </p:xfrm>
        <a:graphic>
          <a:graphicData uri="http://schemas.openxmlformats.org/drawingml/2006/table">
            <a:tbl>
              <a:tblPr rtl="1" firstRow="1" bandRow="1">
                <a:tableStyleId>{5940675A-B579-460E-94D1-54222C63F5DA}</a:tableStyleId>
              </a:tblPr>
              <a:tblGrid>
                <a:gridCol w="1316971">
                  <a:extLst>
                    <a:ext uri="{9D8B030D-6E8A-4147-A177-3AD203B41FA5}">
                      <a16:colId xmlns:a16="http://schemas.microsoft.com/office/drawing/2014/main" val="1414580413"/>
                    </a:ext>
                  </a:extLst>
                </a:gridCol>
                <a:gridCol w="7964535">
                  <a:extLst>
                    <a:ext uri="{9D8B030D-6E8A-4147-A177-3AD203B41FA5}">
                      <a16:colId xmlns:a16="http://schemas.microsoft.com/office/drawing/2014/main" val="3234771931"/>
                    </a:ext>
                  </a:extLst>
                </a:gridCol>
              </a:tblGrid>
              <a:tr h="4653023">
                <a:tc>
                  <a:txBody>
                    <a:bodyPr/>
                    <a:lstStyle/>
                    <a:p>
                      <a:pPr algn="ctr" rtl="1">
                        <a:lnSpc>
                          <a:spcPct val="130000"/>
                        </a:lnSpc>
                        <a:spcBef>
                          <a:spcPts val="600"/>
                        </a:spcBef>
                        <a:spcAft>
                          <a:spcPts val="600"/>
                        </a:spcAft>
                      </a:pPr>
                      <a:r>
                        <a:rPr lang="ar-SA" sz="1800" b="1" dirty="0">
                          <a:effectLst/>
                          <a:cs typeface="B Nazanin" panose="00000400000000000000" pitchFamily="2" charset="-78"/>
                        </a:rPr>
                        <a:t>شنیدن فعال</a:t>
                      </a:r>
                      <a:endParaRPr lang="en-US" sz="20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41929" marR="41929" marT="0" marB="0" anchor="ctr"/>
                </a:tc>
                <a:tc>
                  <a:txBody>
                    <a:bodyPr/>
                    <a:lstStyle/>
                    <a:p>
                      <a:pPr algn="just" rtl="1">
                        <a:lnSpc>
                          <a:spcPct val="100000"/>
                        </a:lnSpc>
                        <a:spcBef>
                          <a:spcPts val="600"/>
                        </a:spcBef>
                        <a:spcAft>
                          <a:spcPts val="600"/>
                        </a:spcAft>
                      </a:pPr>
                      <a:r>
                        <a:rPr lang="ar-SA" sz="1100" b="1" dirty="0">
                          <a:effectLst/>
                          <a:cs typeface="B Nazanin" panose="00000400000000000000" pitchFamily="2" charset="-78"/>
                        </a:rPr>
                        <a:t>با کمال آرامش، حرف مراجعه‌کننده (مادر یا پدر) را بشنوید</a:t>
                      </a:r>
                      <a:r>
                        <a:rPr lang="ar-SA" sz="1100" b="1" dirty="0" smtClean="0">
                          <a:effectLst/>
                          <a:cs typeface="B Nazanin" panose="00000400000000000000" pitchFamily="2" charset="-78"/>
                        </a:rPr>
                        <a:t>.</a:t>
                      </a:r>
                      <a:endParaRPr lang="fa-IR" sz="1100" b="1" dirty="0" smtClean="0">
                        <a:effectLst/>
                        <a:cs typeface="B Nazanin" panose="00000400000000000000" pitchFamily="2" charset="-78"/>
                      </a:endParaRPr>
                    </a:p>
                    <a:p>
                      <a:pPr algn="just" rtl="1">
                        <a:lnSpc>
                          <a:spcPct val="100000"/>
                        </a:lnSpc>
                        <a:spcBef>
                          <a:spcPts val="600"/>
                        </a:spcBef>
                        <a:spcAft>
                          <a:spcPts val="600"/>
                        </a:spcAft>
                      </a:pPr>
                      <a:r>
                        <a:rPr lang="ar-SA" sz="1100" b="1" dirty="0" smtClean="0">
                          <a:effectLst/>
                          <a:cs typeface="B Nazanin" panose="00000400000000000000" pitchFamily="2" charset="-78"/>
                        </a:rPr>
                        <a:t> </a:t>
                      </a:r>
                      <a:r>
                        <a:rPr lang="ar-SA" sz="1100" b="1" dirty="0">
                          <a:effectLst/>
                          <a:cs typeface="B Nazanin" panose="00000400000000000000" pitchFamily="2" charset="-78"/>
                        </a:rPr>
                        <a:t>شنیدن، اولین ضرورت برای ایجاد حس خوب در مخاطب و درک بهترِ وضعیت است. </a:t>
                      </a:r>
                      <a:endParaRPr lang="fa-IR" sz="1100" b="1" dirty="0" smtClean="0">
                        <a:effectLst/>
                        <a:cs typeface="B Nazanin" panose="00000400000000000000" pitchFamily="2" charset="-78"/>
                      </a:endParaRPr>
                    </a:p>
                    <a:p>
                      <a:pPr algn="just" rtl="1">
                        <a:lnSpc>
                          <a:spcPct val="100000"/>
                        </a:lnSpc>
                        <a:spcBef>
                          <a:spcPts val="600"/>
                        </a:spcBef>
                        <a:spcAft>
                          <a:spcPts val="600"/>
                        </a:spcAft>
                      </a:pPr>
                      <a:r>
                        <a:rPr lang="ar-SA" sz="1100" b="1" dirty="0" smtClean="0">
                          <a:effectLst/>
                          <a:cs typeface="B Nazanin" panose="00000400000000000000" pitchFamily="2" charset="-78"/>
                        </a:rPr>
                        <a:t>در </a:t>
                      </a:r>
                      <a:r>
                        <a:rPr lang="ar-SA" sz="1100" b="1" dirty="0">
                          <a:effectLst/>
                          <a:cs typeface="B Nazanin" panose="00000400000000000000" pitchFamily="2" charset="-78"/>
                        </a:rPr>
                        <a:t>طول گفتگو، مطمئن شوید به سؤالات و ابهامات وی پاسخ گفته‌اید</a:t>
                      </a:r>
                      <a:r>
                        <a:rPr lang="ar-SA" sz="1100" b="1" dirty="0" smtClean="0">
                          <a:effectLst/>
                          <a:cs typeface="B Nazanin" panose="00000400000000000000" pitchFamily="2" charset="-78"/>
                        </a:rPr>
                        <a:t>..</a:t>
                      </a:r>
                      <a:endParaRPr lang="en-US" sz="1100" b="1" dirty="0">
                        <a:effectLst/>
                        <a:cs typeface="B Nazanin" panose="00000400000000000000" pitchFamily="2" charset="-78"/>
                      </a:endParaRPr>
                    </a:p>
                    <a:p>
                      <a:pPr algn="just" rtl="1">
                        <a:lnSpc>
                          <a:spcPct val="100000"/>
                        </a:lnSpc>
                        <a:spcBef>
                          <a:spcPts val="600"/>
                        </a:spcBef>
                        <a:spcAft>
                          <a:spcPts val="600"/>
                        </a:spcAft>
                      </a:pPr>
                      <a:r>
                        <a:rPr lang="ar-SA" sz="1100" b="1" dirty="0">
                          <a:effectLst/>
                          <a:cs typeface="B Nazanin" panose="00000400000000000000" pitchFamily="2" charset="-78"/>
                        </a:rPr>
                        <a:t>برخی از حرف‌های وی را که حس می‌کنید برای او مهم بوده و نسبت به آنها تأکید داشته، قبل از پاسخ دادن، تکرار کنید. برای نمونه، بگویید: «اجازه بده ببینم درست متوجه حرف‌های شما شدم؟ حس می‌کنی توان روحی برای تحمل سرزنش دیگران رو نداری؛ درست فهمیدم؟» </a:t>
                      </a:r>
                      <a:endParaRPr lang="fa-IR" sz="1100" b="1" dirty="0" smtClean="0">
                        <a:effectLst/>
                        <a:cs typeface="B Nazanin" panose="00000400000000000000" pitchFamily="2" charset="-78"/>
                      </a:endParaRPr>
                    </a:p>
                    <a:p>
                      <a:pPr algn="just" rtl="1">
                        <a:lnSpc>
                          <a:spcPct val="100000"/>
                        </a:lnSpc>
                        <a:spcBef>
                          <a:spcPts val="600"/>
                        </a:spcBef>
                        <a:spcAft>
                          <a:spcPts val="600"/>
                        </a:spcAft>
                      </a:pPr>
                      <a:r>
                        <a:rPr lang="ar-SA" sz="1100" b="1" dirty="0" smtClean="0">
                          <a:effectLst/>
                          <a:cs typeface="B Nazanin" panose="00000400000000000000" pitchFamily="2" charset="-78"/>
                        </a:rPr>
                        <a:t>از </a:t>
                      </a:r>
                      <a:r>
                        <a:rPr lang="ar-SA" sz="1100" b="1" dirty="0">
                          <a:effectLst/>
                          <a:cs typeface="B Nazanin" panose="00000400000000000000" pitchFamily="2" charset="-78"/>
                        </a:rPr>
                        <a:t>او، درباره نظرش نسبت به درست بودن یا نبودن سقط کردن عمدی جنین بپرسید. برای نمونه بگویید: «چرا فکر می‌کنی سقط کردن این جنین، کار نادرستی نیست؟ میشه برام توضیح بدی؟»</a:t>
                      </a:r>
                      <a:endParaRPr lang="en-US" sz="1100" b="1" dirty="0">
                        <a:effectLst/>
                        <a:cs typeface="B Nazanin" panose="00000400000000000000" pitchFamily="2" charset="-78"/>
                      </a:endParaRPr>
                    </a:p>
                    <a:p>
                      <a:pPr algn="just" rtl="1">
                        <a:lnSpc>
                          <a:spcPct val="100000"/>
                        </a:lnSpc>
                        <a:spcBef>
                          <a:spcPts val="600"/>
                        </a:spcBef>
                        <a:spcAft>
                          <a:spcPts val="600"/>
                        </a:spcAft>
                      </a:pPr>
                      <a:r>
                        <a:rPr lang="ar-SA" sz="1100" b="1" dirty="0">
                          <a:effectLst/>
                          <a:cs typeface="B Nazanin" panose="00000400000000000000" pitchFamily="2" charset="-78"/>
                        </a:rPr>
                        <a:t>از او درباره مشکلی که موجب شده به سقط عمدی جنین فکر کند بپرسید. برای نمونه، بگویید: «مشکلی که باعث شده به سقط جنین فکر کنی چیه؟» وقتی مشکل خود را گفت، بگویید: «مشکل دیگه‌ای هم هست؟»</a:t>
                      </a:r>
                      <a:endParaRPr lang="en-US" sz="1100" b="1" dirty="0">
                        <a:effectLst/>
                        <a:cs typeface="B Nazanin" panose="00000400000000000000" pitchFamily="2" charset="-78"/>
                      </a:endParaRPr>
                    </a:p>
                    <a:p>
                      <a:pPr algn="just" rtl="1">
                        <a:lnSpc>
                          <a:spcPct val="100000"/>
                        </a:lnSpc>
                        <a:spcBef>
                          <a:spcPts val="600"/>
                        </a:spcBef>
                        <a:spcAft>
                          <a:spcPts val="600"/>
                        </a:spcAft>
                      </a:pPr>
                      <a:r>
                        <a:rPr lang="ar-SA" sz="1100" b="1" dirty="0">
                          <a:effectLst/>
                          <a:cs typeface="B Nazanin" panose="00000400000000000000" pitchFamily="2" charset="-78"/>
                        </a:rPr>
                        <a:t>از او بخواهید ترس های خود را پیدا کند. برای نمونه، به او بگویید: «در شرایطی که هستی، ترس‌هایت از چه چیز یا چه چیزهایی است؟ ممکن است فکر کنی و به من بگویی؟»</a:t>
                      </a:r>
                      <a:endParaRPr lang="en-US" sz="1100" b="1" dirty="0">
                        <a:effectLst/>
                        <a:cs typeface="B Nazanin" panose="00000400000000000000" pitchFamily="2" charset="-78"/>
                      </a:endParaRPr>
                    </a:p>
                    <a:p>
                      <a:pPr algn="just" rtl="1">
                        <a:lnSpc>
                          <a:spcPct val="100000"/>
                        </a:lnSpc>
                        <a:spcBef>
                          <a:spcPts val="600"/>
                        </a:spcBef>
                        <a:spcAft>
                          <a:spcPts val="600"/>
                        </a:spcAft>
                      </a:pPr>
                      <a:r>
                        <a:rPr lang="ar-SA" sz="1100" b="1" dirty="0">
                          <a:effectLst/>
                          <a:cs typeface="B Nazanin" panose="00000400000000000000" pitchFamily="2" charset="-78"/>
                        </a:rPr>
                        <a:t>از او درباره نظر همسر و اطرافیانش بپرسید تا درک بهتری از وضعیت پیدا کنید. برای نمونه، بگویید: «رفتار و نظر همسر و اطرافیانت نسبت به بارداری تو چی بوده؟ اگه میگی اطلاع ندارن، فکر می‌کنی اگه اطلاع پیدا کنن چی میگن؟»</a:t>
                      </a:r>
                      <a:endParaRPr lang="en-US" sz="1100" b="1" dirty="0">
                        <a:effectLst/>
                        <a:cs typeface="B Nazanin" panose="00000400000000000000" pitchFamily="2" charset="-78"/>
                      </a:endParaRPr>
                    </a:p>
                    <a:p>
                      <a:pPr algn="just" rtl="1">
                        <a:lnSpc>
                          <a:spcPct val="100000"/>
                        </a:lnSpc>
                        <a:spcBef>
                          <a:spcPts val="600"/>
                        </a:spcBef>
                        <a:spcAft>
                          <a:spcPts val="600"/>
                        </a:spcAft>
                      </a:pPr>
                      <a:r>
                        <a:rPr lang="ar-SA" sz="1100" b="1" dirty="0">
                          <a:effectLst/>
                          <a:cs typeface="B Nazanin" panose="00000400000000000000" pitchFamily="2" charset="-78"/>
                        </a:rPr>
                        <a:t>از او بخواهید درباره نظرش نسبت به وضعیت زیستی و نیز نگرش دینی به جنینش در این سن، توضیح دهد. برای نمونه، بپرسید: «به نظرت، تو این سن که جنینت در اون قرار داره، چه اندام‌هایی از جنین تشکیل شده؟ چه وضعیت جسمی‌ای داره؟ اطلاعی از نظر دین درباره انسان‌بودن یا انسان‌نبودن و روح داشتن و نداشتنش داری؟»</a:t>
                      </a:r>
                      <a:endParaRPr lang="en-US" sz="1100" b="1" dirty="0">
                        <a:effectLst/>
                        <a:cs typeface="B Nazanin" panose="00000400000000000000" pitchFamily="2" charset="-78"/>
                      </a:endParaRPr>
                    </a:p>
                    <a:p>
                      <a:pPr algn="just" rtl="1">
                        <a:lnSpc>
                          <a:spcPct val="100000"/>
                        </a:lnSpc>
                        <a:spcBef>
                          <a:spcPts val="600"/>
                        </a:spcBef>
                        <a:spcAft>
                          <a:spcPts val="600"/>
                        </a:spcAft>
                      </a:pPr>
                      <a:r>
                        <a:rPr lang="ar-SA" sz="1100" b="1" dirty="0">
                          <a:effectLst/>
                          <a:cs typeface="B Nazanin" panose="00000400000000000000" pitchFamily="2" charset="-78"/>
                        </a:rPr>
                        <a:t>تلاش کنید در کنار شنیدن حرف‌های مادر، حالت‌های روحی مراجعه‌کننده را نیز ارزیابی کنید. برای نمونه، این موارد را جستجو کنید: «امید یا ناامیدی»، «ترس یا جرأت»، «اعتماد به نفس یا باختن خود»، «هیجان</a:t>
                      </a:r>
                      <a:r>
                        <a:rPr lang="en-US" sz="1100" b="1" dirty="0">
                          <a:effectLst/>
                          <a:cs typeface="B Nazanin" panose="00000400000000000000" pitchFamily="2" charset="-78"/>
                        </a:rPr>
                        <a:t>‌</a:t>
                      </a:r>
                      <a:r>
                        <a:rPr lang="ar-SA" sz="1100" b="1" dirty="0">
                          <a:effectLst/>
                          <a:cs typeface="B Nazanin" panose="00000400000000000000" pitchFamily="2" charset="-78"/>
                        </a:rPr>
                        <a:t>زدگی یا آرامش»، «وضعیت عواطف» و ... . این ارزیابی، گرچه قاعده‌مند و جامع نیست اما کمک به درک بهتر وضعیت خواهد کرد.</a:t>
                      </a:r>
                      <a:endParaRPr lang="en-US" sz="11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41929" marR="41929" marT="0" marB="0" anchor="ctr"/>
                </a:tc>
                <a:extLst>
                  <a:ext uri="{0D108BD9-81ED-4DB2-BD59-A6C34878D82A}">
                    <a16:rowId xmlns:a16="http://schemas.microsoft.com/office/drawing/2014/main" val="164229837"/>
                  </a:ext>
                </a:extLst>
              </a:tr>
            </a:tbl>
          </a:graphicData>
        </a:graphic>
      </p:graphicFrame>
    </p:spTree>
    <p:extLst>
      <p:ext uri="{BB962C8B-B14F-4D97-AF65-F5344CB8AC3E}">
        <p14:creationId xmlns:p14="http://schemas.microsoft.com/office/powerpoint/2010/main" val="21910142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3643"/>
            <a:ext cx="12189882" cy="685071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graphicFrame>
        <p:nvGraphicFramePr>
          <p:cNvPr id="2" name="Table 1"/>
          <p:cNvGraphicFramePr>
            <a:graphicFrameLocks noGrp="1"/>
          </p:cNvGraphicFramePr>
          <p:nvPr>
            <p:extLst/>
          </p:nvPr>
        </p:nvGraphicFramePr>
        <p:xfrm>
          <a:off x="2397710" y="1524000"/>
          <a:ext cx="8538396" cy="4648200"/>
        </p:xfrm>
        <a:graphic>
          <a:graphicData uri="http://schemas.openxmlformats.org/drawingml/2006/table">
            <a:tbl>
              <a:tblPr rtl="1" firstRow="1" bandRow="1">
                <a:tableStyleId>{5940675A-B579-460E-94D1-54222C63F5DA}</a:tableStyleId>
              </a:tblPr>
              <a:tblGrid>
                <a:gridCol w="1211530">
                  <a:extLst>
                    <a:ext uri="{9D8B030D-6E8A-4147-A177-3AD203B41FA5}">
                      <a16:colId xmlns:a16="http://schemas.microsoft.com/office/drawing/2014/main" val="1364099329"/>
                    </a:ext>
                  </a:extLst>
                </a:gridCol>
                <a:gridCol w="7326866">
                  <a:extLst>
                    <a:ext uri="{9D8B030D-6E8A-4147-A177-3AD203B41FA5}">
                      <a16:colId xmlns:a16="http://schemas.microsoft.com/office/drawing/2014/main" val="864833485"/>
                    </a:ext>
                  </a:extLst>
                </a:gridCol>
              </a:tblGrid>
              <a:tr h="3903807">
                <a:tc>
                  <a:txBody>
                    <a:bodyPr/>
                    <a:lstStyle/>
                    <a:p>
                      <a:pPr algn="ctr" rtl="1">
                        <a:lnSpc>
                          <a:spcPct val="130000"/>
                        </a:lnSpc>
                        <a:spcBef>
                          <a:spcPts val="600"/>
                        </a:spcBef>
                        <a:spcAft>
                          <a:spcPts val="600"/>
                        </a:spcAft>
                      </a:pPr>
                      <a:r>
                        <a:rPr lang="ar-SA" sz="1200" b="1" dirty="0">
                          <a:effectLst/>
                          <a:cs typeface="B Nazanin" panose="00000400000000000000" pitchFamily="2" charset="-78"/>
                        </a:rPr>
                        <a:t>همدلی با مادر و نه همدردی با او</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54226" marR="54226" marT="0" marB="0" anchor="ctr"/>
                </a:tc>
                <a:tc>
                  <a:txBody>
                    <a:bodyPr/>
                    <a:lstStyle/>
                    <a:p>
                      <a:pPr algn="just" rtl="1">
                        <a:lnSpc>
                          <a:spcPct val="130000"/>
                        </a:lnSpc>
                        <a:spcBef>
                          <a:spcPts val="600"/>
                        </a:spcBef>
                        <a:spcAft>
                          <a:spcPts val="600"/>
                        </a:spcAft>
                      </a:pPr>
                      <a:r>
                        <a:rPr lang="ar-SA" sz="1200" b="1" dirty="0">
                          <a:effectLst/>
                          <a:cs typeface="B Nazanin" panose="00000400000000000000" pitchFamily="2" charset="-78"/>
                        </a:rPr>
                        <a:t>همدلی به معنای «خودتان را به‌جای طرف مقابل قرار دادن» </a:t>
                      </a:r>
                      <a:endParaRPr lang="fa-IR" sz="1200" b="1" dirty="0" smtClean="0">
                        <a:effectLst/>
                        <a:cs typeface="B Nazanin" panose="00000400000000000000" pitchFamily="2" charset="-78"/>
                      </a:endParaRPr>
                    </a:p>
                    <a:p>
                      <a:pPr algn="just" rtl="1">
                        <a:lnSpc>
                          <a:spcPct val="130000"/>
                        </a:lnSpc>
                        <a:spcBef>
                          <a:spcPts val="600"/>
                        </a:spcBef>
                        <a:spcAft>
                          <a:spcPts val="600"/>
                        </a:spcAft>
                      </a:pPr>
                      <a:r>
                        <a:rPr lang="ar-SA" sz="1200" b="1" dirty="0" smtClean="0">
                          <a:effectLst/>
                          <a:cs typeface="B Nazanin" panose="00000400000000000000" pitchFamily="2" charset="-78"/>
                        </a:rPr>
                        <a:t>اما </a:t>
                      </a:r>
                      <a:r>
                        <a:rPr lang="ar-SA" sz="1200" b="1" dirty="0">
                          <a:effectLst/>
                          <a:cs typeface="B Nazanin" panose="00000400000000000000" pitchFamily="2" charset="-78"/>
                        </a:rPr>
                        <a:t>همدردی، یعنی داشتن احساس بد برای اتفاق بدی که برای طرف مقابل افتاده است.</a:t>
                      </a:r>
                      <a:endParaRPr lang="en-US" sz="1600" b="1" dirty="0">
                        <a:effectLst/>
                        <a:cs typeface="B Nazanin" panose="00000400000000000000" pitchFamily="2" charset="-78"/>
                      </a:endParaRPr>
                    </a:p>
                    <a:p>
                      <a:pPr algn="just" rtl="1">
                        <a:lnSpc>
                          <a:spcPct val="130000"/>
                        </a:lnSpc>
                        <a:spcBef>
                          <a:spcPts val="600"/>
                        </a:spcBef>
                        <a:spcAft>
                          <a:spcPts val="600"/>
                        </a:spcAft>
                      </a:pPr>
                      <a:r>
                        <a:rPr lang="ar-SA" sz="1200" b="1" dirty="0">
                          <a:effectLst/>
                          <a:cs typeface="B Nazanin" panose="00000400000000000000" pitchFamily="2" charset="-78"/>
                        </a:rPr>
                        <a:t>افرادی که همدلی دریافت می‌کنند، احساس ارزشمند بودن را تجربه می‌کنند؛ زیرا آن‌ها به درستی و به‌قدر کافی شنیده شده‌اند؛ بدون اینکه به آن‌ها برچسب‌هایی مانند احساساتی، افراطی، زودرنج و… زده شود. همدلی فضایی امن برای ابراز افراد فراهم می‌کند. غالباً افراد، مسئولیت حل مشکل را قبول می‌کنند. وقتی شخص متوجه می‌شود درونیات او همدلانه درک شده است، احساس آرامش خواهد کرد اما افرادی که همدردی دریافت می‌کنند، ممکن است احساس کنند درک نشده‌اند؛ زیرا در فضایی آلوده به قضاوت و نصیحت، شنیده خواهند شد.</a:t>
                      </a:r>
                      <a:endParaRPr lang="en-US" sz="1600" b="1" dirty="0">
                        <a:effectLst/>
                        <a:cs typeface="B Nazanin" panose="00000400000000000000" pitchFamily="2" charset="-78"/>
                      </a:endParaRPr>
                    </a:p>
                    <a:p>
                      <a:pPr algn="just" rtl="1">
                        <a:lnSpc>
                          <a:spcPct val="130000"/>
                        </a:lnSpc>
                        <a:spcBef>
                          <a:spcPts val="600"/>
                        </a:spcBef>
                        <a:spcAft>
                          <a:spcPts val="600"/>
                        </a:spcAft>
                      </a:pPr>
                      <a:r>
                        <a:rPr lang="ar-SA" sz="1200" b="1" dirty="0">
                          <a:effectLst/>
                          <a:cs typeface="B Nazanin" panose="00000400000000000000" pitchFamily="2" charset="-78"/>
                        </a:rPr>
                        <a:t>برخی احساسات ابراز شده مراجعه‌کننده را که فکر می‌کنید برای او مهم‌تر است، به خود وی منعکس کنید و گزارشی از آن ارائه دهید تا متوجه شود که حواستان به حالات روحی او هست. برای نمونه، بگویید: «گفتی که دلت برای آینده بچه‌هات شور میزنه؟»</a:t>
                      </a:r>
                      <a:endParaRPr lang="en-US" sz="1600" b="1" dirty="0">
                        <a:effectLst/>
                        <a:cs typeface="B Nazanin" panose="00000400000000000000" pitchFamily="2" charset="-78"/>
                      </a:endParaRPr>
                    </a:p>
                    <a:p>
                      <a:pPr algn="just" rtl="1">
                        <a:lnSpc>
                          <a:spcPct val="130000"/>
                        </a:lnSpc>
                        <a:spcBef>
                          <a:spcPts val="600"/>
                        </a:spcBef>
                        <a:spcAft>
                          <a:spcPts val="600"/>
                        </a:spcAft>
                      </a:pPr>
                      <a:r>
                        <a:rPr lang="ar-SA" sz="1200" b="1" dirty="0">
                          <a:effectLst/>
                          <a:cs typeface="B Nazanin" panose="00000400000000000000" pitchFamily="2" charset="-78"/>
                        </a:rPr>
                        <a:t>گزارش او از مشکلاتش را بپذیرید، فرض را بر این بگذارید که حرف‌هایش کاملاً صادقانه است. تلاش کنید کمی از شدتی که نسبت به مشکلات توصیف می‌کند، کم کنید. برای نمونه:</a:t>
                      </a:r>
                      <a:endParaRPr lang="en-US" sz="1600" b="1" dirty="0">
                        <a:effectLst/>
                        <a:cs typeface="B Nazanin" panose="00000400000000000000" pitchFamily="2" charset="-78"/>
                      </a:endParaRPr>
                    </a:p>
                    <a:p>
                      <a:pPr algn="just" rtl="1">
                        <a:lnSpc>
                          <a:spcPct val="130000"/>
                        </a:lnSpc>
                        <a:spcBef>
                          <a:spcPts val="600"/>
                        </a:spcBef>
                        <a:spcAft>
                          <a:spcPts val="600"/>
                        </a:spcAft>
                      </a:pPr>
                      <a:r>
                        <a:rPr lang="ar-SA" sz="1200" b="1" dirty="0">
                          <a:effectLst/>
                          <a:cs typeface="B Nazanin" panose="00000400000000000000" pitchFamily="2" charset="-78"/>
                        </a:rPr>
                        <a:t>«قبول دارم که مشکلاتی که می‌گی مهمه و باید به اونا توجه کنیم ولی هیچ مشکلی بدون راه‌حل نیست و خیلی آدما، مشکلات شدیدتری ممکنه داشته باشن. ولی نگرانی تو هم خیلی مهمه و باید درباره اون حرف بزنیم.»</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54226" marR="54226" marT="0" marB="0" anchor="ctr"/>
                </a:tc>
                <a:extLst>
                  <a:ext uri="{0D108BD9-81ED-4DB2-BD59-A6C34878D82A}">
                    <a16:rowId xmlns:a16="http://schemas.microsoft.com/office/drawing/2014/main" val="2464625781"/>
                  </a:ext>
                </a:extLst>
              </a:tr>
              <a:tr h="744393">
                <a:tc>
                  <a:txBody>
                    <a:bodyPr/>
                    <a:lstStyle/>
                    <a:p>
                      <a:pPr algn="ctr" rtl="1">
                        <a:lnSpc>
                          <a:spcPct val="130000"/>
                        </a:lnSpc>
                        <a:spcBef>
                          <a:spcPts val="600"/>
                        </a:spcBef>
                        <a:spcAft>
                          <a:spcPts val="600"/>
                        </a:spcAft>
                      </a:pPr>
                      <a:r>
                        <a:rPr lang="ar-SA" sz="1200" b="1">
                          <a:effectLst/>
                          <a:cs typeface="B Nazanin" panose="00000400000000000000" pitchFamily="2" charset="-78"/>
                        </a:rPr>
                        <a:t>اولویت بندی مشکلات مادر</a:t>
                      </a:r>
                      <a:endParaRPr lang="en-US" sz="1600" b="1">
                        <a:effectLst/>
                        <a:latin typeface="Times New Roman" panose="02020603050405020304" pitchFamily="18" charset="0"/>
                        <a:ea typeface="Calibri" panose="020F0502020204030204" pitchFamily="34" charset="0"/>
                        <a:cs typeface="B Nazanin" panose="00000400000000000000" pitchFamily="2" charset="-78"/>
                      </a:endParaRPr>
                    </a:p>
                  </a:txBody>
                  <a:tcPr marL="54226" marR="54226" marT="0" marB="0" anchor="ctr"/>
                </a:tc>
                <a:tc>
                  <a:txBody>
                    <a:bodyPr/>
                    <a:lstStyle/>
                    <a:p>
                      <a:pPr algn="just" rtl="1">
                        <a:lnSpc>
                          <a:spcPct val="130000"/>
                        </a:lnSpc>
                        <a:spcBef>
                          <a:spcPts val="600"/>
                        </a:spcBef>
                        <a:spcAft>
                          <a:spcPts val="600"/>
                        </a:spcAft>
                      </a:pPr>
                      <a:r>
                        <a:rPr lang="ar-SA" sz="1200" b="1" dirty="0">
                          <a:effectLst/>
                          <a:cs typeface="B Nazanin" panose="00000400000000000000" pitchFamily="2" charset="-78"/>
                        </a:rPr>
                        <a:t>تلاش کنید وقتی مادر عوامل متعددی را مطرح می‌کند، اولویت</a:t>
                      </a:r>
                      <a:r>
                        <a:rPr lang="en-US" sz="1200" b="1" dirty="0">
                          <a:effectLst/>
                          <a:cs typeface="B Nazanin" panose="00000400000000000000" pitchFamily="2" charset="-78"/>
                        </a:rPr>
                        <a:t>‌</a:t>
                      </a:r>
                      <a:r>
                        <a:rPr lang="ar-SA" sz="1200" b="1" dirty="0">
                          <a:effectLst/>
                          <a:cs typeface="B Nazanin" panose="00000400000000000000" pitchFamily="2" charset="-78"/>
                        </a:rPr>
                        <a:t>بندی کنید و از او هم بخواهید که بگوید کدام مسئله‌ها، مسئله‌های اصلی او است و کدام مسئله‌ها، فرعی است. </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54226" marR="54226" marT="0" marB="0" anchor="ctr"/>
                </a:tc>
                <a:extLst>
                  <a:ext uri="{0D108BD9-81ED-4DB2-BD59-A6C34878D82A}">
                    <a16:rowId xmlns:a16="http://schemas.microsoft.com/office/drawing/2014/main" val="1214579109"/>
                  </a:ext>
                </a:extLst>
              </a:tr>
            </a:tbl>
          </a:graphicData>
        </a:graphic>
      </p:graphicFrame>
      <p:sp>
        <p:nvSpPr>
          <p:cNvPr id="9" name="Title 1">
            <a:extLst>
              <a:ext uri="{FF2B5EF4-FFF2-40B4-BE49-F238E27FC236}">
                <a16:creationId xmlns:a16="http://schemas.microsoft.com/office/drawing/2014/main" id="{13D35F34-F9C1-D821-6AD0-C49F867FF77A}"/>
              </a:ext>
            </a:extLst>
          </p:cNvPr>
          <p:cNvSpPr>
            <a:spLocks noGrp="1"/>
          </p:cNvSpPr>
          <p:nvPr>
            <p:ph type="title"/>
          </p:nvPr>
        </p:nvSpPr>
        <p:spPr>
          <a:xfrm>
            <a:off x="2208211" y="533400"/>
            <a:ext cx="9471093" cy="497122"/>
          </a:xfrm>
          <a:solidFill>
            <a:srgbClr val="FF93FF"/>
          </a:solidFill>
        </p:spPr>
        <p:txBody>
          <a:bodyPr>
            <a:normAutofit/>
          </a:bodyPr>
          <a:lstStyle/>
          <a:p>
            <a:pPr algn="r"/>
            <a:r>
              <a:rPr lang="fa-IR" sz="2200" dirty="0" smtClean="0">
                <a:cs typeface="B Titr" panose="00000700000000000000" pitchFamily="2" charset="-78"/>
              </a:rPr>
              <a:t>ب ) بررسی </a:t>
            </a:r>
            <a:r>
              <a:rPr lang="fa-IR" sz="2200" dirty="0">
                <a:cs typeface="B Titr" panose="00000700000000000000" pitchFamily="2" charset="-78"/>
              </a:rPr>
              <a:t>وتحلیل مراجعه کننده ازطریق گفتگو</a:t>
            </a:r>
            <a:endParaRPr lang="en-US" sz="2200" dirty="0">
              <a:cs typeface="B Titr" panose="00000700000000000000" pitchFamily="2" charset="-78"/>
            </a:endParaRPr>
          </a:p>
        </p:txBody>
      </p:sp>
    </p:spTree>
    <p:extLst>
      <p:ext uri="{BB962C8B-B14F-4D97-AF65-F5344CB8AC3E}">
        <p14:creationId xmlns:p14="http://schemas.microsoft.com/office/powerpoint/2010/main" val="1768708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p:cNvPicPr>
            <a:picLocks noChangeAspect="1"/>
          </p:cNvPicPr>
          <p:nvPr/>
        </p:nvPicPr>
        <p:blipFill>
          <a:blip r:embed="rId2"/>
          <a:stretch>
            <a:fillRect/>
          </a:stretch>
        </p:blipFill>
        <p:spPr>
          <a:xfrm>
            <a:off x="0" y="7287"/>
            <a:ext cx="12189882" cy="6850713"/>
          </a:xfrm>
          <a:prstGeom prst="rect">
            <a:avLst/>
          </a:prstGeom>
        </p:spPr>
      </p:pic>
      <p:sp>
        <p:nvSpPr>
          <p:cNvPr id="5" name="Title 1"/>
          <p:cNvSpPr txBox="1">
            <a:spLocks/>
          </p:cNvSpPr>
          <p:nvPr/>
        </p:nvSpPr>
        <p:spPr>
          <a:xfrm>
            <a:off x="1141412" y="1440059"/>
            <a:ext cx="10212170" cy="919839"/>
          </a:xfrm>
          <a:prstGeom prst="rect">
            <a:avLst/>
          </a:prstGeom>
          <a:ln>
            <a:solidFill>
              <a:schemeClr val="accent1"/>
            </a:solidFill>
          </a:ln>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ctr"/>
            <a:r>
              <a:rPr lang="fa-IR" sz="2400" b="1" dirty="0" smtClean="0">
                <a:cs typeface="B Nazanin" panose="00000400000000000000" pitchFamily="2" charset="-78"/>
              </a:rPr>
              <a:t>ج)توجه دادن به منزلت و کرامت جنین، یادآوری جایگاه والای مادر و پدر و سلامت جسمی زوجین</a:t>
            </a:r>
            <a:r>
              <a:rPr lang="fa-IR" sz="2400" dirty="0" smtClean="0">
                <a:cs typeface="B Nazanin" panose="00000400000000000000" pitchFamily="2" charset="-78"/>
              </a:rPr>
              <a:t> </a:t>
            </a:r>
            <a:endParaRPr lang="fa-IR" sz="2400" dirty="0">
              <a:cs typeface="B Nazanin" panose="00000400000000000000" pitchFamily="2" charset="-78"/>
            </a:endParaRPr>
          </a:p>
        </p:txBody>
      </p:sp>
      <p:sp>
        <p:nvSpPr>
          <p:cNvPr id="6" name="Title 1"/>
          <p:cNvSpPr txBox="1">
            <a:spLocks/>
          </p:cNvSpPr>
          <p:nvPr/>
        </p:nvSpPr>
        <p:spPr>
          <a:xfrm>
            <a:off x="7002187" y="2666894"/>
            <a:ext cx="3758712" cy="534155"/>
          </a:xfrm>
          <a:prstGeom prst="rect">
            <a:avLst/>
          </a:prstGeom>
          <a:ln>
            <a:solidFill>
              <a:schemeClr val="accent1"/>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2400" b="1" dirty="0" smtClean="0">
                <a:cs typeface="B Nazanin" panose="00000400000000000000" pitchFamily="2" charset="-78"/>
              </a:rPr>
              <a:t>توجه دادن به منزلت جنین</a:t>
            </a:r>
            <a:r>
              <a:rPr lang="fa-IR" sz="2400" dirty="0" smtClean="0">
                <a:cs typeface="B Nazanin" panose="00000400000000000000" pitchFamily="2" charset="-78"/>
              </a:rPr>
              <a:t> </a:t>
            </a:r>
            <a:endParaRPr lang="fa-IR" sz="3200" dirty="0"/>
          </a:p>
        </p:txBody>
      </p:sp>
      <p:sp>
        <p:nvSpPr>
          <p:cNvPr id="7" name="Title 1"/>
          <p:cNvSpPr txBox="1">
            <a:spLocks/>
          </p:cNvSpPr>
          <p:nvPr/>
        </p:nvSpPr>
        <p:spPr>
          <a:xfrm>
            <a:off x="5622518" y="3472148"/>
            <a:ext cx="4110079" cy="529146"/>
          </a:xfrm>
          <a:prstGeom prst="rect">
            <a:avLst/>
          </a:prstGeom>
          <a:ln>
            <a:solidFill>
              <a:schemeClr val="accent1"/>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2400" b="1" dirty="0" smtClean="0">
                <a:cs typeface="B Nazanin" panose="00000400000000000000" pitchFamily="2" charset="-78"/>
              </a:rPr>
              <a:t>یادآوری جایگاه مادر و پدر</a:t>
            </a:r>
            <a:r>
              <a:rPr lang="fa-IR" sz="2400" dirty="0" smtClean="0">
                <a:cs typeface="B Nazanin" panose="00000400000000000000" pitchFamily="2" charset="-78"/>
              </a:rPr>
              <a:t> </a:t>
            </a:r>
            <a:endParaRPr lang="fa-IR" sz="2400" dirty="0">
              <a:cs typeface="B Nazanin" panose="00000400000000000000" pitchFamily="2" charset="-78"/>
            </a:endParaRPr>
          </a:p>
        </p:txBody>
      </p:sp>
      <p:sp>
        <p:nvSpPr>
          <p:cNvPr id="8" name="Title 1"/>
          <p:cNvSpPr txBox="1">
            <a:spLocks/>
          </p:cNvSpPr>
          <p:nvPr/>
        </p:nvSpPr>
        <p:spPr>
          <a:xfrm>
            <a:off x="1065212" y="4308290"/>
            <a:ext cx="7452526" cy="591895"/>
          </a:xfrm>
          <a:prstGeom prst="rect">
            <a:avLst/>
          </a:prstGeom>
          <a:ln>
            <a:solidFill>
              <a:schemeClr val="accent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a-IR" sz="2000" b="1" smtClean="0">
                <a:cs typeface="B Nazanin" panose="00000400000000000000" pitchFamily="2" charset="-78"/>
              </a:rPr>
              <a:t>یادآوری سلامت جسمی زوجین با توجه به وقوع بارداری در مقابل سختیهای ناباروری</a:t>
            </a:r>
            <a:r>
              <a:rPr lang="fa-IR" sz="2000" smtClean="0">
                <a:cs typeface="B Nazanin" panose="00000400000000000000" pitchFamily="2" charset="-78"/>
              </a:rPr>
              <a:t> </a:t>
            </a:r>
            <a:endParaRPr lang="fa-IR" sz="2000" dirty="0">
              <a:cs typeface="B Nazanin" panose="00000400000000000000" pitchFamily="2" charset="-78"/>
            </a:endParaRPr>
          </a:p>
        </p:txBody>
      </p:sp>
      <p:pic>
        <p:nvPicPr>
          <p:cNvPr id="9" name="Picture 2" descr="اقدامات احتیاطی بعد از سقط جنین - جراح و متخصص بیماری های زنان، زایمان و  نازایی بجنورد"/>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6212" y="5006025"/>
            <a:ext cx="2507810" cy="169004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2" y="32490"/>
            <a:ext cx="1560173" cy="1483992"/>
          </a:xfrm>
          <a:prstGeom prst="rect">
            <a:avLst/>
          </a:prstGeom>
        </p:spPr>
      </p:pic>
    </p:spTree>
    <p:extLst>
      <p:ext uri="{BB962C8B-B14F-4D97-AF65-F5344CB8AC3E}">
        <p14:creationId xmlns:p14="http://schemas.microsoft.com/office/powerpoint/2010/main" val="25698341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3643"/>
            <a:ext cx="12189882" cy="6850713"/>
          </a:xfrm>
          <a:prstGeom prst="rect">
            <a:avLst/>
          </a:prstGeom>
        </p:spPr>
      </p:pic>
      <p:sp>
        <p:nvSpPr>
          <p:cNvPr id="2" name="Title 1">
            <a:extLst>
              <a:ext uri="{FF2B5EF4-FFF2-40B4-BE49-F238E27FC236}">
                <a16:creationId xmlns:a16="http://schemas.microsoft.com/office/drawing/2014/main" id="{73DB5FA6-D1A4-2ED1-923A-C66A13DE56E8}"/>
              </a:ext>
            </a:extLst>
          </p:cNvPr>
          <p:cNvSpPr>
            <a:spLocks noGrp="1"/>
          </p:cNvSpPr>
          <p:nvPr>
            <p:ph type="title"/>
          </p:nvPr>
        </p:nvSpPr>
        <p:spPr>
          <a:xfrm>
            <a:off x="1979612" y="245228"/>
            <a:ext cx="9906001" cy="592972"/>
          </a:xfrm>
          <a:solidFill>
            <a:srgbClr val="FF93FF"/>
          </a:solidFill>
        </p:spPr>
        <p:txBody>
          <a:bodyPr>
            <a:normAutofit/>
          </a:bodyPr>
          <a:lstStyle/>
          <a:p>
            <a:pPr algn="r"/>
            <a:r>
              <a:rPr lang="fa-IR" sz="2200" dirty="0" smtClean="0">
                <a:cs typeface="B Titr" panose="00000700000000000000" pitchFamily="2" charset="-78"/>
              </a:rPr>
              <a:t>ج -1 ) توجه </a:t>
            </a:r>
            <a:r>
              <a:rPr lang="fa-IR" sz="2200" dirty="0">
                <a:cs typeface="B Titr" panose="00000700000000000000" pitchFamily="2" charset="-78"/>
              </a:rPr>
              <a:t>دادن به منزلت وکرامت جنین</a:t>
            </a:r>
            <a:endParaRPr lang="en-US" sz="2200" dirty="0">
              <a:cs typeface="B Titr" panose="000007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graphicFrame>
        <p:nvGraphicFramePr>
          <p:cNvPr id="8" name="Content Placeholder 7"/>
          <p:cNvGraphicFramePr>
            <a:graphicFrameLocks noGrp="1"/>
          </p:cNvGraphicFramePr>
          <p:nvPr>
            <p:ph idx="1"/>
            <p:extLst/>
          </p:nvPr>
        </p:nvGraphicFramePr>
        <p:xfrm>
          <a:off x="2208212" y="2438400"/>
          <a:ext cx="8381999" cy="2570079"/>
        </p:xfrm>
        <a:graphic>
          <a:graphicData uri="http://schemas.openxmlformats.org/drawingml/2006/table">
            <a:tbl>
              <a:tblPr rtl="1" firstRow="1" firstCol="1" bandRow="1">
                <a:tableStyleId>{5940675A-B579-460E-94D1-54222C63F5DA}</a:tableStyleId>
              </a:tblPr>
              <a:tblGrid>
                <a:gridCol w="1180059">
                  <a:extLst>
                    <a:ext uri="{9D8B030D-6E8A-4147-A177-3AD203B41FA5}">
                      <a16:colId xmlns:a16="http://schemas.microsoft.com/office/drawing/2014/main" val="1722052025"/>
                    </a:ext>
                  </a:extLst>
                </a:gridCol>
                <a:gridCol w="7201940">
                  <a:extLst>
                    <a:ext uri="{9D8B030D-6E8A-4147-A177-3AD203B41FA5}">
                      <a16:colId xmlns:a16="http://schemas.microsoft.com/office/drawing/2014/main" val="1391408253"/>
                    </a:ext>
                  </a:extLst>
                </a:gridCol>
              </a:tblGrid>
              <a:tr h="1676400">
                <a:tc>
                  <a:txBody>
                    <a:bodyPr/>
                    <a:lstStyle/>
                    <a:p>
                      <a:pPr algn="ctr" rtl="1">
                        <a:lnSpc>
                          <a:spcPct val="130000"/>
                        </a:lnSpc>
                        <a:spcBef>
                          <a:spcPts val="600"/>
                        </a:spcBef>
                        <a:spcAft>
                          <a:spcPts val="600"/>
                        </a:spcAft>
                      </a:pPr>
                      <a:r>
                        <a:rPr lang="ar-SA" sz="1400" b="1">
                          <a:effectLst/>
                          <a:cs typeface="B Nazanin" panose="00000400000000000000" pitchFamily="2" charset="-78"/>
                        </a:rPr>
                        <a:t>جنین، موجودی حیرت</a:t>
                      </a:r>
                      <a:r>
                        <a:rPr lang="en-US" sz="1400" b="1">
                          <a:effectLst/>
                          <a:cs typeface="B Nazanin" panose="00000400000000000000" pitchFamily="2" charset="-78"/>
                        </a:rPr>
                        <a:t>‌</a:t>
                      </a:r>
                      <a:r>
                        <a:rPr lang="ar-SA" sz="1400" b="1">
                          <a:effectLst/>
                          <a:cs typeface="B Nazanin" panose="00000400000000000000" pitchFamily="2" charset="-78"/>
                        </a:rPr>
                        <a:t>انگیز است</a:t>
                      </a:r>
                      <a:endParaRPr lang="en-US" sz="16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just" rtl="1">
                        <a:lnSpc>
                          <a:spcPct val="130000"/>
                        </a:lnSpc>
                        <a:spcBef>
                          <a:spcPts val="600"/>
                        </a:spcBef>
                        <a:spcAft>
                          <a:spcPts val="600"/>
                        </a:spcAft>
                      </a:pPr>
                      <a:r>
                        <a:rPr lang="ar-SA" sz="1400" b="1" dirty="0">
                          <a:effectLst/>
                          <a:cs typeface="B Nazanin" panose="00000400000000000000" pitchFamily="2" charset="-78"/>
                        </a:rPr>
                        <a:t>جهت ایجاد زمینه توجه به روند رشد جنین و کسب اطلاعات بیشتر درباره وضعیت جنین، وی را می‌توانید به سونوگرافی ارجاع دهید. برای مثال، بگویید:</a:t>
                      </a:r>
                      <a:endParaRPr lang="en-US" sz="1600" b="1" dirty="0">
                        <a:effectLst/>
                        <a:cs typeface="B Nazanin" panose="00000400000000000000" pitchFamily="2" charset="-78"/>
                      </a:endParaRPr>
                    </a:p>
                    <a:p>
                      <a:pPr algn="just" rtl="1">
                        <a:lnSpc>
                          <a:spcPct val="130000"/>
                        </a:lnSpc>
                        <a:spcBef>
                          <a:spcPts val="600"/>
                        </a:spcBef>
                        <a:spcAft>
                          <a:spcPts val="600"/>
                        </a:spcAft>
                      </a:pPr>
                      <a:r>
                        <a:rPr lang="ar-SA" sz="1400" b="1" dirty="0">
                          <a:effectLst/>
                          <a:cs typeface="B Nazanin" panose="00000400000000000000" pitchFamily="2" charset="-78"/>
                        </a:rPr>
                        <a:t>«اول اجازه بده یه سونوگرافی انجام بشه که ببینیم جنین کجا قرار داره</a:t>
                      </a:r>
                      <a:r>
                        <a:rPr lang="ar-SA" sz="1400" b="1" dirty="0" smtClean="0">
                          <a:effectLst/>
                          <a:cs typeface="B Nazanin" panose="00000400000000000000" pitchFamily="2" charset="-78"/>
                        </a:rPr>
                        <a:t>.»</a:t>
                      </a:r>
                      <a:endParaRPr lang="en-US" sz="1600" b="1" dirty="0">
                        <a:effectLst/>
                        <a:cs typeface="B Nazanin" panose="00000400000000000000" pitchFamily="2" charset="-78"/>
                      </a:endParaRPr>
                    </a:p>
                  </a:txBody>
                  <a:tcPr marL="68580" marR="68580" marT="0" marB="0" anchor="ctr"/>
                </a:tc>
                <a:extLst>
                  <a:ext uri="{0D108BD9-81ED-4DB2-BD59-A6C34878D82A}">
                    <a16:rowId xmlns:a16="http://schemas.microsoft.com/office/drawing/2014/main" val="3300006127"/>
                  </a:ext>
                </a:extLst>
              </a:tr>
              <a:tr h="893679">
                <a:tc>
                  <a:txBody>
                    <a:bodyPr/>
                    <a:lstStyle/>
                    <a:p>
                      <a:pPr algn="ctr" rtl="1">
                        <a:lnSpc>
                          <a:spcPct val="130000"/>
                        </a:lnSpc>
                        <a:spcBef>
                          <a:spcPts val="600"/>
                        </a:spcBef>
                        <a:spcAft>
                          <a:spcPts val="600"/>
                        </a:spcAft>
                      </a:pPr>
                      <a:r>
                        <a:rPr lang="ar-SA" sz="1400" b="1">
                          <a:effectLst/>
                          <a:cs typeface="B Nazanin" panose="00000400000000000000" pitchFamily="2" charset="-78"/>
                        </a:rPr>
                        <a:t>نشان دادن تصویر جنین واقعی</a:t>
                      </a:r>
                      <a:endParaRPr lang="en-US" sz="16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just" rtl="1">
                        <a:lnSpc>
                          <a:spcPct val="130000"/>
                        </a:lnSpc>
                        <a:spcBef>
                          <a:spcPts val="600"/>
                        </a:spcBef>
                        <a:spcAft>
                          <a:spcPts val="600"/>
                        </a:spcAft>
                      </a:pPr>
                      <a:r>
                        <a:rPr lang="ar-SA" sz="1400" b="1" dirty="0">
                          <a:effectLst/>
                          <a:cs typeface="B Nazanin" panose="00000400000000000000" pitchFamily="2" charset="-78"/>
                        </a:rPr>
                        <a:t>تصویر جنین سقط شده واقعی در آن سن جنینی، به مادر نشان داده شود. این کار موجب ایجاد توجه بیشتری به روند رشد جنین می‌شود. بگویید: «عزیزم؛ ببین این جنین رو. هم سن فرزند شماست. دست‌ها و پاهاش رو ببین ...»</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903980930"/>
                  </a:ext>
                </a:extLst>
              </a:tr>
            </a:tbl>
          </a:graphicData>
        </a:graphic>
      </p:graphicFrame>
    </p:spTree>
    <p:extLst>
      <p:ext uri="{BB962C8B-B14F-4D97-AF65-F5344CB8AC3E}">
        <p14:creationId xmlns:p14="http://schemas.microsoft.com/office/powerpoint/2010/main" val="30218567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p:cNvPicPr>
            <a:picLocks noChangeAspect="1"/>
          </p:cNvPicPr>
          <p:nvPr/>
        </p:nvPicPr>
        <p:blipFill>
          <a:blip r:embed="rId2"/>
          <a:stretch>
            <a:fillRect/>
          </a:stretch>
        </p:blipFill>
        <p:spPr>
          <a:xfrm>
            <a:off x="0" y="3643"/>
            <a:ext cx="12189882" cy="6850713"/>
          </a:xfrm>
          <a:prstGeom prst="rect">
            <a:avLst/>
          </a:prstGeom>
        </p:spPr>
      </p:pic>
      <p:sp>
        <p:nvSpPr>
          <p:cNvPr id="5" name="Title 1">
            <a:extLst>
              <a:ext uri="{FF2B5EF4-FFF2-40B4-BE49-F238E27FC236}">
                <a16:creationId xmlns:a16="http://schemas.microsoft.com/office/drawing/2014/main" id="{73DB5FA6-D1A4-2ED1-923A-C66A13DE56E8}"/>
              </a:ext>
            </a:extLst>
          </p:cNvPr>
          <p:cNvSpPr txBox="1">
            <a:spLocks/>
          </p:cNvSpPr>
          <p:nvPr/>
        </p:nvSpPr>
        <p:spPr>
          <a:xfrm>
            <a:off x="1979612" y="245228"/>
            <a:ext cx="9906001" cy="592972"/>
          </a:xfrm>
          <a:prstGeom prst="rect">
            <a:avLst/>
          </a:prstGeom>
          <a:solidFill>
            <a:srgbClr val="FF93FF"/>
          </a:solidFill>
        </p:spPr>
        <p:txBody>
          <a:bodyPr vert="horz" lIns="91440" tIns="45720" rIns="91440" bIns="45720" rtlCol="0" anchor="ctr">
            <a:norm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a:r>
              <a:rPr lang="fa-IR" sz="2200" smtClean="0">
                <a:cs typeface="B Titr" panose="00000700000000000000" pitchFamily="2" charset="-78"/>
              </a:rPr>
              <a:t>ج -1 ) توجه دادن به منزلت وکرامت جنین</a:t>
            </a:r>
            <a:endParaRPr lang="en-US" sz="2200" dirty="0">
              <a:cs typeface="B Titr" panose="000007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graphicFrame>
        <p:nvGraphicFramePr>
          <p:cNvPr id="23" name="Content Placeholder 7"/>
          <p:cNvGraphicFramePr>
            <a:graphicFrameLocks/>
          </p:cNvGraphicFramePr>
          <p:nvPr>
            <p:extLst/>
          </p:nvPr>
        </p:nvGraphicFramePr>
        <p:xfrm>
          <a:off x="2360612" y="2438400"/>
          <a:ext cx="8381999" cy="3401260"/>
        </p:xfrm>
        <a:graphic>
          <a:graphicData uri="http://schemas.openxmlformats.org/drawingml/2006/table">
            <a:tbl>
              <a:tblPr rtl="1" firstRow="1" firstCol="1" bandRow="1">
                <a:tableStyleId>{5940675A-B579-460E-94D1-54222C63F5DA}</a:tableStyleId>
              </a:tblPr>
              <a:tblGrid>
                <a:gridCol w="1180059">
                  <a:extLst>
                    <a:ext uri="{9D8B030D-6E8A-4147-A177-3AD203B41FA5}">
                      <a16:colId xmlns:a16="http://schemas.microsoft.com/office/drawing/2014/main" val="1722052025"/>
                    </a:ext>
                  </a:extLst>
                </a:gridCol>
                <a:gridCol w="7201940">
                  <a:extLst>
                    <a:ext uri="{9D8B030D-6E8A-4147-A177-3AD203B41FA5}">
                      <a16:colId xmlns:a16="http://schemas.microsoft.com/office/drawing/2014/main" val="1391408253"/>
                    </a:ext>
                  </a:extLst>
                </a:gridCol>
              </a:tblGrid>
              <a:tr h="1828800">
                <a:tc>
                  <a:txBody>
                    <a:bodyPr/>
                    <a:lstStyle/>
                    <a:p>
                      <a:pPr algn="ctr" rtl="1">
                        <a:lnSpc>
                          <a:spcPct val="130000"/>
                        </a:lnSpc>
                        <a:spcBef>
                          <a:spcPts val="600"/>
                        </a:spcBef>
                        <a:spcAft>
                          <a:spcPts val="600"/>
                        </a:spcAft>
                      </a:pPr>
                      <a:r>
                        <a:rPr lang="ar-SA" sz="1300" b="1">
                          <a:effectLst/>
                          <a:latin typeface="Calibri" panose="020F0502020204030204" pitchFamily="34" charset="0"/>
                          <a:ea typeface="Times New Roman" panose="02020603050405020304" pitchFamily="18" charset="0"/>
                          <a:cs typeface="B Nazanin" panose="00000400000000000000" pitchFamily="2" charset="-78"/>
                        </a:rPr>
                        <a:t>اشاره به منزلت دینی جنین</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just" rtl="1">
                        <a:lnSpc>
                          <a:spcPct val="130000"/>
                        </a:lnSpc>
                        <a:spcBef>
                          <a:spcPts val="600"/>
                        </a:spcBef>
                        <a:spcAft>
                          <a:spcPts val="600"/>
                        </a:spcAft>
                      </a:pPr>
                      <a:r>
                        <a:rPr lang="fa-IR" sz="1300" b="1" dirty="0" smtClean="0">
                          <a:effectLst/>
                          <a:latin typeface="Calibri" panose="020F0502020204030204" pitchFamily="34" charset="0"/>
                          <a:ea typeface="Times New Roman" panose="02020603050405020304" pitchFamily="18" charset="0"/>
                          <a:cs typeface="B Nazanin" panose="00000400000000000000" pitchFamily="2" charset="-78"/>
                        </a:rPr>
                        <a:t>1</a:t>
                      </a:r>
                      <a:r>
                        <a:rPr lang="ar-SA" sz="1300" b="1" dirty="0" smtClean="0">
                          <a:effectLst/>
                          <a:latin typeface="Calibri" panose="020F0502020204030204" pitchFamily="34" charset="0"/>
                          <a:ea typeface="Times New Roman" panose="02020603050405020304" pitchFamily="18" charset="0"/>
                          <a:cs typeface="B Nazanin" panose="00000400000000000000" pitchFamily="2" charset="-78"/>
                        </a:rPr>
                        <a:t>) </a:t>
                      </a:r>
                      <a:r>
                        <a:rPr lang="ar-SA" sz="1300" b="1" dirty="0">
                          <a:effectLst/>
                          <a:latin typeface="Calibri" panose="020F0502020204030204" pitchFamily="34" charset="0"/>
                          <a:ea typeface="Times New Roman" panose="02020603050405020304" pitchFamily="18" charset="0"/>
                          <a:cs typeface="B Nazanin" panose="00000400000000000000" pitchFamily="2" charset="-78"/>
                        </a:rPr>
                        <a:t>دارای روحی انسانی هرچند این روح هنوز روح کامل نیست؛ </a:t>
                      </a:r>
                      <a:r>
                        <a:rPr lang="fa-IR" sz="1300" b="1" dirty="0">
                          <a:effectLst/>
                          <a:latin typeface="Calibri" panose="020F0502020204030204" pitchFamily="34" charset="0"/>
                          <a:ea typeface="Times New Roman" panose="02020603050405020304" pitchFamily="18" charset="0"/>
                          <a:cs typeface="B Nazanin" panose="00000400000000000000" pitchFamily="2" charset="-78"/>
                        </a:rPr>
                        <a:t>2</a:t>
                      </a:r>
                      <a:r>
                        <a:rPr lang="ar-SA" sz="1300" b="1" dirty="0">
                          <a:effectLst/>
                          <a:latin typeface="Calibri" panose="020F0502020204030204" pitchFamily="34" charset="0"/>
                          <a:ea typeface="Times New Roman" panose="02020603050405020304" pitchFamily="18" charset="0"/>
                          <a:cs typeface="B Nazanin" panose="00000400000000000000" pitchFamily="2" charset="-78"/>
                        </a:rPr>
                        <a:t>) مرتبه‌ای از وجود انسانی است؛ </a:t>
                      </a:r>
                      <a:r>
                        <a:rPr lang="fa-IR" sz="1300" b="1" dirty="0">
                          <a:effectLst/>
                          <a:latin typeface="Calibri" panose="020F0502020204030204" pitchFamily="34" charset="0"/>
                          <a:ea typeface="Times New Roman" panose="02020603050405020304" pitchFamily="18" charset="0"/>
                          <a:cs typeface="B Nazanin" panose="00000400000000000000" pitchFamily="2" charset="-78"/>
                        </a:rPr>
                        <a:t>3</a:t>
                      </a:r>
                      <a:r>
                        <a:rPr lang="ar-SA" sz="1300" b="1" dirty="0">
                          <a:effectLst/>
                          <a:latin typeface="Calibri" panose="020F0502020204030204" pitchFamily="34" charset="0"/>
                          <a:ea typeface="Times New Roman" panose="02020603050405020304" pitchFamily="18" charset="0"/>
                          <a:cs typeface="B Nazanin" panose="00000400000000000000" pitchFamily="2" charset="-78"/>
                        </a:rPr>
                        <a:t>) پای به جهان وجود نهاده است هرچند برای ما حضور او ملموس نباشد؛ </a:t>
                      </a:r>
                      <a:r>
                        <a:rPr lang="fa-IR" sz="1300" b="1" dirty="0">
                          <a:effectLst/>
                          <a:latin typeface="Calibri" panose="020F0502020204030204" pitchFamily="34" charset="0"/>
                          <a:ea typeface="Times New Roman" panose="02020603050405020304" pitchFamily="18" charset="0"/>
                          <a:cs typeface="B Nazanin" panose="00000400000000000000" pitchFamily="2" charset="-78"/>
                        </a:rPr>
                        <a:t>4</a:t>
                      </a:r>
                      <a:r>
                        <a:rPr lang="ar-SA" sz="1300" b="1" dirty="0">
                          <a:effectLst/>
                          <a:latin typeface="Calibri" panose="020F0502020204030204" pitchFamily="34" charset="0"/>
                          <a:ea typeface="Times New Roman" panose="02020603050405020304" pitchFamily="18" charset="0"/>
                          <a:cs typeface="B Nazanin" panose="00000400000000000000" pitchFamily="2" charset="-78"/>
                        </a:rPr>
                        <a:t>) سقط عمدی جنین از همان ابتدا از نظر دینی حرام است. این نکات را به میزان آمادگی مخاطب، به او منتقل کنید. برای مثال، بگویید: «بعضی آدما فکر می‌کنن وقتی جنین یکی دو ماهشه، روح نداره و هنوز انسان نیست و این جور فکرها. خیلی‌ها نمیدونن جنین از همون اول، یه روحی داره و یه نیمچه انسان شده. نباید بگیم هنوز نیومده و می‌خوایم جلوی اومدنشو بگیریم. باید بگیم اومده و ما می‌خوایم جونشو بگیریم.»</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300006127"/>
                  </a:ext>
                </a:extLst>
              </a:tr>
              <a:tr h="1572460">
                <a:tc>
                  <a:txBody>
                    <a:bodyPr/>
                    <a:lstStyle/>
                    <a:p>
                      <a:pPr algn="ctr" rtl="1">
                        <a:lnSpc>
                          <a:spcPct val="130000"/>
                        </a:lnSpc>
                        <a:spcBef>
                          <a:spcPts val="600"/>
                        </a:spcBef>
                        <a:spcAft>
                          <a:spcPts val="600"/>
                        </a:spcAft>
                      </a:pPr>
                      <a:r>
                        <a:rPr lang="ar-SA" sz="1300" b="1">
                          <a:effectLst/>
                          <a:latin typeface="Calibri" panose="020F0502020204030204" pitchFamily="34" charset="0"/>
                          <a:ea typeface="Times New Roman" panose="02020603050405020304" pitchFamily="18" charset="0"/>
                          <a:cs typeface="B Nazanin" panose="00000400000000000000" pitchFamily="2" charset="-78"/>
                        </a:rPr>
                        <a:t>تفاوت‌های میان جنین و دیگر فرزندان</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just" rtl="1">
                        <a:lnSpc>
                          <a:spcPct val="130000"/>
                        </a:lnSpc>
                        <a:spcBef>
                          <a:spcPts val="600"/>
                        </a:spcBef>
                        <a:spcAft>
                          <a:spcPts val="600"/>
                        </a:spcAft>
                      </a:pPr>
                      <a:r>
                        <a:rPr lang="ar-SA" sz="1300" b="1" dirty="0" smtClean="0">
                          <a:effectLst/>
                          <a:latin typeface="Calibri" panose="020F0502020204030204" pitchFamily="34" charset="0"/>
                          <a:ea typeface="Times New Roman" panose="02020603050405020304" pitchFamily="18" charset="0"/>
                          <a:cs typeface="B Nazanin" panose="00000400000000000000" pitchFamily="2" charset="-78"/>
                        </a:rPr>
                        <a:t>«</a:t>
                      </a:r>
                      <a:r>
                        <a:rPr lang="ar-SA" sz="1300" b="1" dirty="0">
                          <a:effectLst/>
                          <a:latin typeface="Calibri" panose="020F0502020204030204" pitchFamily="34" charset="0"/>
                          <a:ea typeface="Times New Roman" panose="02020603050405020304" pitchFamily="18" charset="0"/>
                          <a:cs typeface="B Nazanin" panose="00000400000000000000" pitchFamily="2" charset="-78"/>
                        </a:rPr>
                        <a:t>از نظر شما تفاوت بچه‌ای که می‌بینیم با جنینی که فعلاً اونو را از نزدیک نمی‌بینیم چیه؟» یا «به نظر شما اگه کسی دست و پای فرزند خودشو تو دوران جنینی هم مستقیم می‌دید و واکنش‌های جنینشونو نسبت به محیط به طور کامل متوجه می‌شد، بازم دلش میومد با یه قرص، شاهد باشه که چطور جنینش اذیت می‌شه و ذره‌ذره جونشو از دست میده؟»</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903980930"/>
                  </a:ext>
                </a:extLst>
              </a:tr>
            </a:tbl>
          </a:graphicData>
        </a:graphic>
      </p:graphicFrame>
    </p:spTree>
    <p:extLst>
      <p:ext uri="{BB962C8B-B14F-4D97-AF65-F5344CB8AC3E}">
        <p14:creationId xmlns:p14="http://schemas.microsoft.com/office/powerpoint/2010/main" val="29173899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3643"/>
            <a:ext cx="12189882" cy="6850713"/>
          </a:xfrm>
          <a:prstGeom prst="rect">
            <a:avLst/>
          </a:prstGeom>
        </p:spPr>
      </p:pic>
      <p:sp>
        <p:nvSpPr>
          <p:cNvPr id="2" name="Title 1">
            <a:extLst>
              <a:ext uri="{FF2B5EF4-FFF2-40B4-BE49-F238E27FC236}">
                <a16:creationId xmlns:a16="http://schemas.microsoft.com/office/drawing/2014/main" id="{96BD1714-527C-CE8C-43EB-EF9D5F394F11}"/>
              </a:ext>
            </a:extLst>
          </p:cNvPr>
          <p:cNvSpPr>
            <a:spLocks noGrp="1"/>
          </p:cNvSpPr>
          <p:nvPr>
            <p:ph type="title"/>
          </p:nvPr>
        </p:nvSpPr>
        <p:spPr>
          <a:xfrm>
            <a:off x="2132012" y="304800"/>
            <a:ext cx="9677401" cy="569422"/>
          </a:xfrm>
          <a:solidFill>
            <a:srgbClr val="FF93FF"/>
          </a:solidFill>
        </p:spPr>
        <p:txBody>
          <a:bodyPr>
            <a:normAutofit/>
          </a:bodyPr>
          <a:lstStyle/>
          <a:p>
            <a:pPr algn="r"/>
            <a:r>
              <a:rPr lang="fa-IR" sz="2200" dirty="0" smtClean="0">
                <a:cs typeface="B Titr" panose="00000700000000000000" pitchFamily="2" charset="-78"/>
              </a:rPr>
              <a:t>ج-2 ) یادآوری </a:t>
            </a:r>
            <a:r>
              <a:rPr lang="fa-IR" sz="2200" dirty="0">
                <a:cs typeface="B Titr" panose="00000700000000000000" pitchFamily="2" charset="-78"/>
              </a:rPr>
              <a:t>جایگاه پدرومادر</a:t>
            </a:r>
            <a:endParaRPr lang="en-US" sz="2200" dirty="0">
              <a:cs typeface="B Titr" panose="000007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graphicFrame>
        <p:nvGraphicFramePr>
          <p:cNvPr id="7" name="Content Placeholder 6"/>
          <p:cNvGraphicFramePr>
            <a:graphicFrameLocks noGrp="1"/>
          </p:cNvGraphicFramePr>
          <p:nvPr>
            <p:ph idx="1"/>
            <p:extLst/>
          </p:nvPr>
        </p:nvGraphicFramePr>
        <p:xfrm>
          <a:off x="1690568" y="1673017"/>
          <a:ext cx="9204443" cy="4182766"/>
        </p:xfrm>
        <a:graphic>
          <a:graphicData uri="http://schemas.openxmlformats.org/drawingml/2006/table">
            <a:tbl>
              <a:tblPr rtl="1" firstRow="1" firstCol="1" bandRow="1">
                <a:tableStyleId>{5940675A-B579-460E-94D1-54222C63F5DA}</a:tableStyleId>
              </a:tblPr>
              <a:tblGrid>
                <a:gridCol w="831646">
                  <a:extLst>
                    <a:ext uri="{9D8B030D-6E8A-4147-A177-3AD203B41FA5}">
                      <a16:colId xmlns:a16="http://schemas.microsoft.com/office/drawing/2014/main" val="4004930182"/>
                    </a:ext>
                  </a:extLst>
                </a:gridCol>
                <a:gridCol w="8372797">
                  <a:extLst>
                    <a:ext uri="{9D8B030D-6E8A-4147-A177-3AD203B41FA5}">
                      <a16:colId xmlns:a16="http://schemas.microsoft.com/office/drawing/2014/main" val="1160636760"/>
                    </a:ext>
                  </a:extLst>
                </a:gridCol>
              </a:tblGrid>
              <a:tr h="458389">
                <a:tc>
                  <a:txBody>
                    <a:bodyPr/>
                    <a:lstStyle/>
                    <a:p>
                      <a:pPr algn="ctr" rtl="1">
                        <a:lnSpc>
                          <a:spcPct val="130000"/>
                        </a:lnSpc>
                        <a:spcBef>
                          <a:spcPts val="600"/>
                        </a:spcBef>
                        <a:spcAft>
                          <a:spcPts val="600"/>
                        </a:spcAft>
                      </a:pPr>
                      <a:r>
                        <a:rPr lang="ar-SA" sz="1200" b="1">
                          <a:effectLst/>
                          <a:cs typeface="B Nazanin" panose="00000400000000000000" pitchFamily="2" charset="-78"/>
                        </a:rPr>
                        <a:t>عنوان پیشنهاد</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37926" marR="37926" marT="0" marB="0" anchor="ctr"/>
                </a:tc>
                <a:tc>
                  <a:txBody>
                    <a:bodyPr/>
                    <a:lstStyle/>
                    <a:p>
                      <a:pPr algn="ctr" rtl="1">
                        <a:lnSpc>
                          <a:spcPct val="100000"/>
                        </a:lnSpc>
                        <a:spcBef>
                          <a:spcPts val="600"/>
                        </a:spcBef>
                        <a:spcAft>
                          <a:spcPts val="600"/>
                        </a:spcAft>
                      </a:pPr>
                      <a:r>
                        <a:rPr lang="ar-SA" sz="1200" b="1">
                          <a:effectLst/>
                          <a:cs typeface="B Nazanin" panose="00000400000000000000" pitchFamily="2" charset="-78"/>
                        </a:rPr>
                        <a:t>شرح پیشنهاد</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37926" marR="37926" marT="0" marB="0" anchor="ctr"/>
                </a:tc>
                <a:extLst>
                  <a:ext uri="{0D108BD9-81ED-4DB2-BD59-A6C34878D82A}">
                    <a16:rowId xmlns:a16="http://schemas.microsoft.com/office/drawing/2014/main" val="2426700706"/>
                  </a:ext>
                </a:extLst>
              </a:tr>
              <a:tr h="1204295">
                <a:tc>
                  <a:txBody>
                    <a:bodyPr/>
                    <a:lstStyle/>
                    <a:p>
                      <a:pPr algn="ctr" rtl="1">
                        <a:lnSpc>
                          <a:spcPct val="130000"/>
                        </a:lnSpc>
                        <a:spcBef>
                          <a:spcPts val="600"/>
                        </a:spcBef>
                        <a:spcAft>
                          <a:spcPts val="600"/>
                        </a:spcAft>
                      </a:pPr>
                      <a:r>
                        <a:rPr lang="ar-SA" sz="1200" b="1">
                          <a:effectLst/>
                          <a:cs typeface="B Nazanin" panose="00000400000000000000" pitchFamily="2" charset="-78"/>
                        </a:rPr>
                        <a:t>جنین، امانت است</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37926" marR="37926" marT="0" marB="0" anchor="ctr"/>
                </a:tc>
                <a:tc>
                  <a:txBody>
                    <a:bodyPr/>
                    <a:lstStyle/>
                    <a:p>
                      <a:pPr algn="just" rtl="1">
                        <a:lnSpc>
                          <a:spcPct val="100000"/>
                        </a:lnSpc>
                        <a:spcBef>
                          <a:spcPts val="600"/>
                        </a:spcBef>
                        <a:spcAft>
                          <a:spcPts val="600"/>
                        </a:spcAft>
                      </a:pPr>
                      <a:r>
                        <a:rPr lang="ar-SA" sz="1200" b="1" dirty="0">
                          <a:effectLst/>
                          <a:cs typeface="B Nazanin" panose="00000400000000000000" pitchFamily="2" charset="-78"/>
                        </a:rPr>
                        <a:t>برای نمونه، به مادر بگویید: «خدا به تو اعتماد کرده که موجودی زنده رو درونت قرار داده. این موجود، امانت خداست. کسی که امانتی رو می‌سپره، به امانتدار اعتماد کرده است. به خودت باید افتخار کنی که تو آن امانتدار هستی. گرفتن جان جنین، یعنی من امانتداری ندارم و نمی‌خواهم امانتدار خداوند باشم.»</a:t>
                      </a:r>
                      <a:endParaRPr lang="en-US" sz="1400" b="1" dirty="0">
                        <a:effectLst/>
                        <a:cs typeface="B Nazanin" panose="00000400000000000000" pitchFamily="2" charset="-78"/>
                      </a:endParaRPr>
                    </a:p>
                    <a:p>
                      <a:pPr algn="just" rtl="1">
                        <a:lnSpc>
                          <a:spcPct val="100000"/>
                        </a:lnSpc>
                        <a:spcBef>
                          <a:spcPts val="600"/>
                        </a:spcBef>
                        <a:spcAft>
                          <a:spcPts val="600"/>
                        </a:spcAft>
                      </a:pPr>
                      <a:r>
                        <a:rPr lang="ar-SA" sz="1200" b="1" dirty="0" smtClean="0">
                          <a:effectLst/>
                          <a:cs typeface="B Nazanin" panose="00000400000000000000" pitchFamily="2" charset="-78"/>
                        </a:rPr>
                        <a:t>برای پدر هم می‌توانید از همین مفهوم استفاده کنید: «پدر، مسئولیت سنگینی نسبت به فرزند و خانواده‌ش داره. خدا این فرزند رو به شما امانت داده. نباید امانت رو دست کم بگیریم. امانتی که خودشم مهمه. امانت دهنده هم مهمه. اینکه من و شما امانتدار خوبی بشیم هم مهمه.»</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37926" marR="37926" marT="0" marB="0" anchor="ctr"/>
                </a:tc>
                <a:extLst>
                  <a:ext uri="{0D108BD9-81ED-4DB2-BD59-A6C34878D82A}">
                    <a16:rowId xmlns:a16="http://schemas.microsoft.com/office/drawing/2014/main" val="1453786214"/>
                  </a:ext>
                </a:extLst>
              </a:tr>
              <a:tr h="1186464">
                <a:tc>
                  <a:txBody>
                    <a:bodyPr/>
                    <a:lstStyle/>
                    <a:p>
                      <a:pPr algn="ctr" rtl="1">
                        <a:lnSpc>
                          <a:spcPct val="130000"/>
                        </a:lnSpc>
                        <a:spcBef>
                          <a:spcPts val="600"/>
                        </a:spcBef>
                        <a:spcAft>
                          <a:spcPts val="600"/>
                        </a:spcAft>
                      </a:pPr>
                      <a:r>
                        <a:rPr lang="ar-SA" sz="1200" b="1" dirty="0">
                          <a:effectLst/>
                          <a:cs typeface="B Nazanin" panose="00000400000000000000" pitchFamily="2" charset="-78"/>
                        </a:rPr>
                        <a:t>مامان و بابا، پناه جنین هستند</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37926" marR="37926" marT="0" marB="0" anchor="ctr"/>
                </a:tc>
                <a:tc>
                  <a:txBody>
                    <a:bodyPr/>
                    <a:lstStyle/>
                    <a:p>
                      <a:pPr algn="just" rtl="1">
                        <a:lnSpc>
                          <a:spcPct val="100000"/>
                        </a:lnSpc>
                        <a:spcBef>
                          <a:spcPts val="600"/>
                        </a:spcBef>
                        <a:spcAft>
                          <a:spcPts val="600"/>
                        </a:spcAft>
                      </a:pPr>
                      <a:r>
                        <a:rPr lang="ar-SA" sz="1200" b="1" dirty="0">
                          <a:effectLst/>
                          <a:cs typeface="B Nazanin" panose="00000400000000000000" pitchFamily="2" charset="-78"/>
                        </a:rPr>
                        <a:t>برای مادر: «تو یه مادر هستی و همه مادران، دوست دارن انتخاب کنند که از فرزندانشون حفاظت کنن. پس بهترین انتخاب رو داشته باش. چطور می‌تونم کمکت کنم که پناه جنینت بمونی؟»</a:t>
                      </a:r>
                      <a:endParaRPr lang="en-US" sz="1400" b="1" dirty="0">
                        <a:effectLst/>
                        <a:cs typeface="B Nazanin" panose="00000400000000000000" pitchFamily="2" charset="-78"/>
                      </a:endParaRPr>
                    </a:p>
                    <a:p>
                      <a:pPr algn="just" rtl="1">
                        <a:lnSpc>
                          <a:spcPct val="100000"/>
                        </a:lnSpc>
                        <a:spcBef>
                          <a:spcPts val="600"/>
                        </a:spcBef>
                        <a:spcAft>
                          <a:spcPts val="600"/>
                        </a:spcAft>
                      </a:pPr>
                      <a:r>
                        <a:rPr lang="ar-SA" sz="1200" b="1" dirty="0">
                          <a:effectLst/>
                          <a:cs typeface="B Nazanin" panose="00000400000000000000" pitchFamily="2" charset="-78"/>
                        </a:rPr>
                        <a:t>برای پدر و مادر: «این جنین، الان موجودی مظلوم و تنهاس. پدر و مادرِش انتخاب شدن که تنها پناهگاهش باشن. بَدَن مادر برای جنین، امن‌ترین جای جهانه. چطور ممکنه یه مادر، اجازه بده که جان کسی که به اون پناه آورده گرفته بشه</a:t>
                      </a:r>
                      <a:r>
                        <a:rPr lang="ar-SA" sz="1200" b="1" dirty="0" smtClean="0">
                          <a:effectLst/>
                          <a:cs typeface="B Nazanin" panose="00000400000000000000" pitchFamily="2" charset="-78"/>
                        </a:rPr>
                        <a:t>؟»«</a:t>
                      </a:r>
                      <a:r>
                        <a:rPr lang="ar-SA" sz="1200" b="1" dirty="0">
                          <a:effectLst/>
                          <a:cs typeface="B Nazanin" panose="00000400000000000000" pitchFamily="2" charset="-78"/>
                        </a:rPr>
                        <a:t>همه موجودات جهان دوست دارن تجربه‌های خوب داشته باشن. به خاطر همین، می‌تونیم بگیم زبان حال فرزند تو هم آینه که انگار تو رو صدا می‌کنه و از تو می‌خواد که پناهش باشی</a:t>
                      </a:r>
                      <a:r>
                        <a:rPr lang="ar-SA" sz="1200" b="1" dirty="0" smtClean="0">
                          <a:effectLst/>
                          <a:cs typeface="B Nazanin" panose="00000400000000000000" pitchFamily="2" charset="-78"/>
                        </a:rPr>
                        <a:t>.»</a:t>
                      </a:r>
                      <a:endParaRPr lang="en-US" sz="1400" b="1" dirty="0">
                        <a:effectLst/>
                        <a:cs typeface="B Nazanin" panose="00000400000000000000" pitchFamily="2" charset="-78"/>
                      </a:endParaRPr>
                    </a:p>
                  </a:txBody>
                  <a:tcPr marL="37926" marR="37926" marT="0" marB="0" anchor="ctr"/>
                </a:tc>
                <a:extLst>
                  <a:ext uri="{0D108BD9-81ED-4DB2-BD59-A6C34878D82A}">
                    <a16:rowId xmlns:a16="http://schemas.microsoft.com/office/drawing/2014/main" val="69767265"/>
                  </a:ext>
                </a:extLst>
              </a:tr>
              <a:tr h="1316519">
                <a:tc>
                  <a:txBody>
                    <a:bodyPr/>
                    <a:lstStyle/>
                    <a:p>
                      <a:pPr algn="ctr" rtl="1">
                        <a:lnSpc>
                          <a:spcPct val="130000"/>
                        </a:lnSpc>
                        <a:spcBef>
                          <a:spcPts val="600"/>
                        </a:spcBef>
                        <a:spcAft>
                          <a:spcPts val="600"/>
                        </a:spcAft>
                      </a:pPr>
                      <a:r>
                        <a:rPr lang="ar-SA" sz="1200" b="1">
                          <a:effectLst/>
                          <a:cs typeface="B Nazanin" panose="00000400000000000000" pitchFamily="2" charset="-78"/>
                        </a:rPr>
                        <a:t>بیان شکوه مادری</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37926" marR="37926" marT="0" marB="0" anchor="ctr"/>
                </a:tc>
                <a:tc>
                  <a:txBody>
                    <a:bodyPr/>
                    <a:lstStyle/>
                    <a:p>
                      <a:pPr algn="just" rtl="1">
                        <a:lnSpc>
                          <a:spcPct val="100000"/>
                        </a:lnSpc>
                        <a:spcBef>
                          <a:spcPts val="600"/>
                        </a:spcBef>
                        <a:spcAft>
                          <a:spcPts val="600"/>
                        </a:spcAft>
                      </a:pPr>
                      <a:r>
                        <a:rPr lang="ar-SA" sz="1200" b="1" dirty="0" smtClean="0">
                          <a:effectLst/>
                          <a:cs typeface="B Nazanin" panose="00000400000000000000" pitchFamily="2" charset="-78"/>
                        </a:rPr>
                        <a:t>«</a:t>
                      </a:r>
                      <a:r>
                        <a:rPr lang="ar-SA" sz="1200" b="1" dirty="0">
                          <a:effectLst/>
                          <a:cs typeface="B Nazanin" panose="00000400000000000000" pitchFamily="2" charset="-78"/>
                        </a:rPr>
                        <a:t>اون قدر جسم یه مادر شگفت‌انگیزه که می‌تونه یه انسان زنده رو از زمانی که اندازه یه کنجده، تا زمانی که دو سه کیلو وزن دارد، پرورش بده.» یا «این بچه، از سلول‌های وجود خودت شکل گرفته. خون تو در رگ‌هاش جریان پیدا کرده. حس تو نسبت به موجودی که از بخشی از وجود خودت شکل گرفته، چیه؟»</a:t>
                      </a:r>
                      <a:endParaRPr lang="en-US" sz="1400" b="1" dirty="0">
                        <a:effectLst/>
                        <a:cs typeface="B Nazanin" panose="00000400000000000000" pitchFamily="2" charset="-78"/>
                      </a:endParaRPr>
                    </a:p>
                    <a:p>
                      <a:pPr algn="just" rtl="1">
                        <a:lnSpc>
                          <a:spcPct val="100000"/>
                        </a:lnSpc>
                        <a:spcBef>
                          <a:spcPts val="600"/>
                        </a:spcBef>
                        <a:spcAft>
                          <a:spcPts val="600"/>
                        </a:spcAft>
                      </a:pPr>
                      <a:r>
                        <a:rPr lang="ar-SA" sz="1200" b="1" dirty="0" smtClean="0">
                          <a:effectLst/>
                          <a:cs typeface="B Nazanin" panose="00000400000000000000" pitchFamily="2" charset="-78"/>
                        </a:rPr>
                        <a:t>«</a:t>
                      </a:r>
                      <a:r>
                        <a:rPr lang="ar-SA" sz="1200" b="1" dirty="0">
                          <a:effectLst/>
                          <a:cs typeface="B Nazanin" panose="00000400000000000000" pitchFamily="2" charset="-78"/>
                        </a:rPr>
                        <a:t>یکی از اوج‌های شکوفایی یه زن، تجربه مادری و مادرشدنه. این تجربه، صفحه‌ای تازه‌ای از زندگی توست که با همه مراحل قبلی زندگی‌</a:t>
                      </a:r>
                      <a:r>
                        <a:rPr lang="en-US" sz="1200" b="1" dirty="0">
                          <a:effectLst/>
                          <a:cs typeface="B Nazanin" panose="00000400000000000000" pitchFamily="2" charset="-78"/>
                        </a:rPr>
                        <a:t>‌</a:t>
                      </a:r>
                      <a:r>
                        <a:rPr lang="ar-SA" sz="1200" b="1" dirty="0">
                          <a:effectLst/>
                          <a:cs typeface="B Nazanin" panose="00000400000000000000" pitchFamily="2" charset="-78"/>
                        </a:rPr>
                        <a:t>ت متفاوته» یا اینکه: «همه ما در دامان مادرمان بزرگ شده‌ایم و بزرگ‌شدن بچه در دامن مادرشون رو هم دیده‌ایم اما اینکه خودت مادر بشی، خیلی متفاوته. تو در یک کلام، الان مادر هستی.» یا اینکه: «موجودی که در وجودت بهش جا دادی، در باور دینی، از با شرافت‌ترین مخلوقات این جهانه. از اولش، روح انسانیش، کامل نیست ولی همین مدتی که توی وجود تو خونه داره، در حال کامل‌تر شدنه.»</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37926" marR="37926" marT="0" marB="0" anchor="ctr"/>
                </a:tc>
                <a:extLst>
                  <a:ext uri="{0D108BD9-81ED-4DB2-BD59-A6C34878D82A}">
                    <a16:rowId xmlns:a16="http://schemas.microsoft.com/office/drawing/2014/main" val="3888993770"/>
                  </a:ext>
                </a:extLst>
              </a:tr>
            </a:tbl>
          </a:graphicData>
        </a:graphic>
      </p:graphicFrame>
    </p:spTree>
    <p:extLst>
      <p:ext uri="{BB962C8B-B14F-4D97-AF65-F5344CB8AC3E}">
        <p14:creationId xmlns:p14="http://schemas.microsoft.com/office/powerpoint/2010/main" val="14576534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149" y="36537"/>
            <a:ext cx="12189882" cy="6850713"/>
          </a:xfrm>
          <a:prstGeom prst="rect">
            <a:avLst/>
          </a:prstGeom>
        </p:spPr>
      </p:pic>
      <p:sp>
        <p:nvSpPr>
          <p:cNvPr id="2" name="Title 1">
            <a:extLst>
              <a:ext uri="{FF2B5EF4-FFF2-40B4-BE49-F238E27FC236}">
                <a16:creationId xmlns:a16="http://schemas.microsoft.com/office/drawing/2014/main" id="{8890C058-038F-3DA7-1E47-B353E9A096F6}"/>
              </a:ext>
            </a:extLst>
          </p:cNvPr>
          <p:cNvSpPr>
            <a:spLocks noGrp="1"/>
          </p:cNvSpPr>
          <p:nvPr>
            <p:ph type="title"/>
          </p:nvPr>
        </p:nvSpPr>
        <p:spPr>
          <a:xfrm>
            <a:off x="1446212" y="381000"/>
            <a:ext cx="10363200" cy="518755"/>
          </a:xfrm>
          <a:solidFill>
            <a:srgbClr val="FF93FF"/>
          </a:solidFill>
        </p:spPr>
        <p:txBody>
          <a:bodyPr>
            <a:noAutofit/>
          </a:body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جایگاه انصراف از سقط عمدی جنین</a:t>
            </a:r>
            <a:endParaRPr lang="en-US" sz="2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7" name="Content Placeholder 2">
            <a:extLst>
              <a:ext uri="{FF2B5EF4-FFF2-40B4-BE49-F238E27FC236}">
                <a16:creationId xmlns:a16="http://schemas.microsoft.com/office/drawing/2014/main" id="{05B92036-2ACC-DC41-201C-B3E1649560C9}"/>
              </a:ext>
            </a:extLst>
          </p:cNvPr>
          <p:cNvSpPr>
            <a:spLocks noGrp="1"/>
          </p:cNvSpPr>
          <p:nvPr>
            <p:ph idx="1"/>
          </p:nvPr>
        </p:nvSpPr>
        <p:spPr>
          <a:xfrm>
            <a:off x="684212" y="1264101"/>
            <a:ext cx="11125200" cy="4920622"/>
          </a:xfrm>
        </p:spPr>
        <p:txBody>
          <a:bodyPr>
            <a:normAutofit fontScale="92500" lnSpcReduction="20000"/>
          </a:bodyPr>
          <a:lstStyle/>
          <a:p>
            <a:pPr marL="0" marR="0" indent="0" algn="just" rtl="1">
              <a:lnSpc>
                <a:spcPct val="200000"/>
              </a:lnSpc>
              <a:spcBef>
                <a:spcPts val="0"/>
              </a:spcBef>
              <a:spcAft>
                <a:spcPts val="0"/>
              </a:spcAft>
              <a:buNone/>
            </a:pPr>
            <a:r>
              <a:rPr lang="fa-IR" sz="2400" b="1" dirty="0">
                <a:effectLst/>
                <a:latin typeface="Times New Roman" panose="02020603050405020304" pitchFamily="18" charset="0"/>
                <a:ea typeface="Calibri" panose="020F0502020204030204" pitchFamily="34" charset="0"/>
                <a:cs typeface="B Nazanin" panose="00000400000000000000" pitchFamily="2" charset="-78"/>
              </a:rPr>
              <a:t>اقدام اصلی و بنیادین برای کاهش سقط عمدی جنین و حفاظت از جنین‌های بیشتر در کنار حفاظت از مادران و خانواده در برابر سقط عمدی، </a:t>
            </a:r>
            <a:r>
              <a:rPr lang="fa-IR" sz="2400" b="1" u="sng" dirty="0">
                <a:solidFill>
                  <a:srgbClr val="7030A0"/>
                </a:solidFill>
                <a:effectLst/>
                <a:latin typeface="Times New Roman" panose="02020603050405020304" pitchFamily="18" charset="0"/>
                <a:ea typeface="Calibri" panose="020F0502020204030204" pitchFamily="34" charset="0"/>
                <a:cs typeface="B Nazanin" panose="00000400000000000000" pitchFamily="2" charset="-78"/>
              </a:rPr>
              <a:t>تبیین و توانمندسازی جامعه </a:t>
            </a:r>
            <a:r>
              <a:rPr lang="fa-IR" sz="2400" b="1" dirty="0">
                <a:effectLst/>
                <a:latin typeface="Times New Roman" panose="02020603050405020304" pitchFamily="18" charset="0"/>
                <a:ea typeface="Calibri" panose="020F0502020204030204" pitchFamily="34" charset="0"/>
                <a:cs typeface="B Nazanin" panose="00000400000000000000" pitchFamily="2" charset="-78"/>
              </a:rPr>
              <a:t>است اما با توجه به اهمیت تک‌تک جنین‌ها در کنار اهمیت تک‌تک مادران و نیز فرهنگ‌سازبودن ایجاد انصراف، پرداختن به خدمت انصراف از سقط عمدی جنین نیز اهمیت ویژه‌ای دارد.</a:t>
            </a:r>
            <a:endParaRPr lang="en-US" sz="2400" b="1" dirty="0">
              <a:effectLst/>
              <a:latin typeface="Times New Roman" panose="02020603050405020304" pitchFamily="18" charset="0"/>
              <a:ea typeface="Calibri" panose="020F0502020204030204" pitchFamily="34" charset="0"/>
              <a:cs typeface="B Nazanin" panose="00000400000000000000" pitchFamily="2" charset="-78"/>
            </a:endParaRPr>
          </a:p>
          <a:p>
            <a:pPr marL="0" marR="0" indent="0" algn="just" rtl="1">
              <a:lnSpc>
                <a:spcPct val="200000"/>
              </a:lnSpc>
              <a:spcBef>
                <a:spcPts val="0"/>
              </a:spcBef>
              <a:spcAft>
                <a:spcPts val="0"/>
              </a:spcAft>
              <a:buNone/>
            </a:pPr>
            <a:r>
              <a:rPr lang="fa-IR" sz="2400" b="1" dirty="0">
                <a:effectLst/>
                <a:latin typeface="Times New Roman" panose="02020603050405020304" pitchFamily="18" charset="0"/>
                <a:ea typeface="Calibri" panose="020F0502020204030204" pitchFamily="34" charset="0"/>
                <a:cs typeface="B Nazanin" panose="00000400000000000000" pitchFamily="2" charset="-78"/>
              </a:rPr>
              <a:t>علت اولویت تبیین و توانمندسازی بر بقیه مسیرها، این است: </a:t>
            </a:r>
          </a:p>
          <a:p>
            <a:pPr marL="457200" marR="0" indent="-457200" algn="just" rtl="1">
              <a:lnSpc>
                <a:spcPct val="200000"/>
              </a:lnSpc>
              <a:spcBef>
                <a:spcPts val="0"/>
              </a:spcBef>
              <a:spcAft>
                <a:spcPts val="0"/>
              </a:spcAft>
              <a:buAutoNum type="arabicParenR"/>
            </a:pPr>
            <a:r>
              <a:rPr lang="fa-IR" sz="2400" b="1" dirty="0">
                <a:effectLst/>
                <a:latin typeface="Times New Roman" panose="02020603050405020304" pitchFamily="18" charset="0"/>
                <a:ea typeface="Calibri" panose="020F0502020204030204" pitchFamily="34" charset="0"/>
                <a:cs typeface="B Nazanin" panose="00000400000000000000" pitchFamily="2" charset="-78"/>
              </a:rPr>
              <a:t>جنبه پیشگیرانه دارد</a:t>
            </a:r>
          </a:p>
          <a:p>
            <a:pPr marL="457200" marR="0" indent="-457200" algn="just" rtl="1">
              <a:lnSpc>
                <a:spcPct val="200000"/>
              </a:lnSpc>
              <a:spcBef>
                <a:spcPts val="0"/>
              </a:spcBef>
              <a:spcAft>
                <a:spcPts val="0"/>
              </a:spcAft>
              <a:buAutoNum type="arabicParenR"/>
            </a:pPr>
            <a:r>
              <a:rPr lang="fa-IR" sz="2400" b="1" dirty="0">
                <a:effectLst/>
                <a:latin typeface="Times New Roman" panose="02020603050405020304" pitchFamily="18" charset="0"/>
                <a:ea typeface="Calibri" panose="020F0502020204030204" pitchFamily="34" charset="0"/>
                <a:cs typeface="B Nazanin" panose="00000400000000000000" pitchFamily="2" charset="-78"/>
              </a:rPr>
              <a:t>مخاطب فراگیرتری دارد</a:t>
            </a:r>
          </a:p>
          <a:p>
            <a:pPr marL="457200" marR="0" indent="-457200" algn="just" rtl="1">
              <a:lnSpc>
                <a:spcPct val="200000"/>
              </a:lnSpc>
              <a:spcBef>
                <a:spcPts val="0"/>
              </a:spcBef>
              <a:spcAft>
                <a:spcPts val="0"/>
              </a:spcAft>
              <a:buAutoNum type="arabicParenR"/>
            </a:pPr>
            <a:r>
              <a:rPr lang="fa-IR" sz="2400" b="1" dirty="0">
                <a:effectLst/>
                <a:latin typeface="Times New Roman" panose="02020603050405020304" pitchFamily="18" charset="0"/>
                <a:ea typeface="Calibri" panose="020F0502020204030204" pitchFamily="34" charset="0"/>
                <a:cs typeface="B Nazanin" panose="00000400000000000000" pitchFamily="2" charset="-78"/>
              </a:rPr>
              <a:t>قابلیت گسترش و تسرّی آن بیشتر است. </a:t>
            </a:r>
            <a:endParaRPr lang="en-US" sz="2400" b="1" dirty="0">
              <a:effectLst/>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058020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743" y="0"/>
            <a:ext cx="12189882" cy="6850713"/>
          </a:xfrm>
          <a:prstGeom prst="rect">
            <a:avLst/>
          </a:prstGeom>
        </p:spPr>
      </p:pic>
      <p:sp>
        <p:nvSpPr>
          <p:cNvPr id="4" name="Title 1">
            <a:extLst>
              <a:ext uri="{FF2B5EF4-FFF2-40B4-BE49-F238E27FC236}">
                <a16:creationId xmlns:a16="http://schemas.microsoft.com/office/drawing/2014/main" id="{2D28565C-3B0E-DB54-6687-941553C5C44E}"/>
              </a:ext>
            </a:extLst>
          </p:cNvPr>
          <p:cNvSpPr>
            <a:spLocks noGrp="1"/>
          </p:cNvSpPr>
          <p:nvPr>
            <p:ph type="title"/>
          </p:nvPr>
        </p:nvSpPr>
        <p:spPr bwMode="auto">
          <a:xfrm>
            <a:off x="2284411" y="381000"/>
            <a:ext cx="9477167" cy="609600"/>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b="1" dirty="0" smtClean="0">
                <a:solidFill>
                  <a:srgbClr val="261300"/>
                </a:solidFill>
                <a:latin typeface="Adobe Arabic"/>
                <a:ea typeface="Times New Roman" panose="02020603050405020304" pitchFamily="18" charset="0"/>
                <a:cs typeface="B Titr" panose="00000700000000000000" pitchFamily="2" charset="-78"/>
              </a:rPr>
              <a:t>ج-3 ) یادآوری </a:t>
            </a:r>
            <a:r>
              <a:rPr lang="fa-IR" sz="2200" b="1" dirty="0">
                <a:solidFill>
                  <a:srgbClr val="261300"/>
                </a:solidFill>
                <a:latin typeface="Adobe Arabic"/>
                <a:ea typeface="Times New Roman" panose="02020603050405020304" pitchFamily="18" charset="0"/>
                <a:cs typeface="B Titr" panose="00000700000000000000" pitchFamily="2" charset="-78"/>
              </a:rPr>
              <a:t>سلامت جسمی زوجین با توجه به وقوع بارداری در مقابل سختی‌های </a:t>
            </a:r>
            <a:r>
              <a:rPr lang="fa-IR" sz="2200" b="1" dirty="0" smtClean="0">
                <a:solidFill>
                  <a:srgbClr val="261300"/>
                </a:solidFill>
                <a:latin typeface="Adobe Arabic"/>
                <a:ea typeface="Times New Roman" panose="02020603050405020304" pitchFamily="18" charset="0"/>
                <a:cs typeface="B Titr" panose="00000700000000000000" pitchFamily="2" charset="-78"/>
              </a:rPr>
              <a:t>ناباروری</a:t>
            </a:r>
            <a:endParaRPr lang="en-US" sz="2200" dirty="0">
              <a:solidFill>
                <a:schemeClr val="tx1">
                  <a:lumMod val="85000"/>
                  <a:lumOff val="15000"/>
                </a:schemeClr>
              </a:solidFill>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graphicFrame>
        <p:nvGraphicFramePr>
          <p:cNvPr id="16" name="Content Placeholder 15"/>
          <p:cNvGraphicFramePr>
            <a:graphicFrameLocks noGrp="1"/>
          </p:cNvGraphicFramePr>
          <p:nvPr>
            <p:ph idx="1"/>
            <p:extLst/>
          </p:nvPr>
        </p:nvGraphicFramePr>
        <p:xfrm>
          <a:off x="1903412" y="2126059"/>
          <a:ext cx="8659149" cy="3589195"/>
        </p:xfrm>
        <a:graphic>
          <a:graphicData uri="http://schemas.openxmlformats.org/drawingml/2006/table">
            <a:tbl>
              <a:tblPr rtl="1" firstRow="1" firstCol="1" bandRow="1">
                <a:tableStyleId>{5940675A-B579-460E-94D1-54222C63F5DA}</a:tableStyleId>
              </a:tblPr>
              <a:tblGrid>
                <a:gridCol w="1219078">
                  <a:extLst>
                    <a:ext uri="{9D8B030D-6E8A-4147-A177-3AD203B41FA5}">
                      <a16:colId xmlns:a16="http://schemas.microsoft.com/office/drawing/2014/main" val="2779940380"/>
                    </a:ext>
                  </a:extLst>
                </a:gridCol>
                <a:gridCol w="7440071">
                  <a:extLst>
                    <a:ext uri="{9D8B030D-6E8A-4147-A177-3AD203B41FA5}">
                      <a16:colId xmlns:a16="http://schemas.microsoft.com/office/drawing/2014/main" val="1316139341"/>
                    </a:ext>
                  </a:extLst>
                </a:gridCol>
              </a:tblGrid>
              <a:tr h="307398">
                <a:tc>
                  <a:txBody>
                    <a:bodyPr/>
                    <a:lstStyle/>
                    <a:p>
                      <a:pPr algn="ctr" rtl="1">
                        <a:lnSpc>
                          <a:spcPct val="130000"/>
                        </a:lnSpc>
                        <a:spcBef>
                          <a:spcPts val="600"/>
                        </a:spcBef>
                        <a:spcAft>
                          <a:spcPts val="600"/>
                        </a:spcAft>
                      </a:pPr>
                      <a:r>
                        <a:rPr lang="ar-SA" sz="1200" b="1">
                          <a:effectLst/>
                          <a:cs typeface="B Nazanin" panose="00000400000000000000" pitchFamily="2" charset="-78"/>
                        </a:rPr>
                        <a:t>عنوان پیشنهاد</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4974" marR="64974" marT="0" marB="0" anchor="ctr"/>
                </a:tc>
                <a:tc>
                  <a:txBody>
                    <a:bodyPr/>
                    <a:lstStyle/>
                    <a:p>
                      <a:pPr algn="ctr" rtl="1">
                        <a:lnSpc>
                          <a:spcPct val="130000"/>
                        </a:lnSpc>
                        <a:spcBef>
                          <a:spcPts val="600"/>
                        </a:spcBef>
                        <a:spcAft>
                          <a:spcPts val="600"/>
                        </a:spcAft>
                      </a:pPr>
                      <a:r>
                        <a:rPr lang="ar-SA" sz="1400" b="1">
                          <a:effectLst/>
                          <a:cs typeface="B Nazanin" panose="00000400000000000000" pitchFamily="2" charset="-78"/>
                        </a:rPr>
                        <a:t>شرح پیشنهاد</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4974" marR="64974" marT="0" marB="0" anchor="ctr"/>
                </a:tc>
                <a:extLst>
                  <a:ext uri="{0D108BD9-81ED-4DB2-BD59-A6C34878D82A}">
                    <a16:rowId xmlns:a16="http://schemas.microsoft.com/office/drawing/2014/main" val="4294040662"/>
                  </a:ext>
                </a:extLst>
              </a:tr>
              <a:tr h="1292802">
                <a:tc>
                  <a:txBody>
                    <a:bodyPr/>
                    <a:lstStyle/>
                    <a:p>
                      <a:pPr algn="ctr" rtl="1">
                        <a:lnSpc>
                          <a:spcPct val="130000"/>
                        </a:lnSpc>
                        <a:spcBef>
                          <a:spcPts val="600"/>
                        </a:spcBef>
                        <a:spcAft>
                          <a:spcPts val="600"/>
                        </a:spcAft>
                      </a:pPr>
                      <a:r>
                        <a:rPr lang="ar-SA" sz="1400" b="1">
                          <a:effectLst/>
                          <a:cs typeface="B Nazanin" panose="00000400000000000000" pitchFamily="2" charset="-78"/>
                        </a:rPr>
                        <a:t>بارداری، مثل یک معجزه است</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4974" marR="64974" marT="0" marB="0" anchor="ctr"/>
                </a:tc>
                <a:tc>
                  <a:txBody>
                    <a:bodyPr/>
                    <a:lstStyle/>
                    <a:p>
                      <a:pPr algn="just" rtl="1">
                        <a:lnSpc>
                          <a:spcPct val="130000"/>
                        </a:lnSpc>
                        <a:spcBef>
                          <a:spcPts val="600"/>
                        </a:spcBef>
                        <a:spcAft>
                          <a:spcPts val="600"/>
                        </a:spcAft>
                      </a:pPr>
                      <a:r>
                        <a:rPr lang="ar-SA" sz="1400" b="1" dirty="0" smtClean="0">
                          <a:effectLst/>
                          <a:cs typeface="B Nazanin" panose="00000400000000000000" pitchFamily="2" charset="-78"/>
                        </a:rPr>
                        <a:t>«</a:t>
                      </a:r>
                      <a:r>
                        <a:rPr lang="ar-SA" sz="1400" b="1" dirty="0">
                          <a:effectLst/>
                          <a:cs typeface="B Nazanin" panose="00000400000000000000" pitchFamily="2" charset="-78"/>
                        </a:rPr>
                        <a:t>بارداری، مثل یه معجزه‌ اس که تعداد زیادی عامل باید کنار هم قرار بگیرن تا بتونن اونو ایجاد کنن. بارداری رو ساده نگیر.» </a:t>
                      </a:r>
                      <a:r>
                        <a:rPr lang="ar-SA" sz="1400" b="1" dirty="0" smtClean="0">
                          <a:effectLst/>
                          <a:cs typeface="B Nazanin" panose="00000400000000000000" pitchFamily="2" charset="-78"/>
                        </a:rPr>
                        <a:t>«</a:t>
                      </a:r>
                      <a:r>
                        <a:rPr lang="ar-SA" sz="1400" b="1" dirty="0">
                          <a:effectLst/>
                          <a:cs typeface="B Nazanin" panose="00000400000000000000" pitchFamily="2" charset="-78"/>
                        </a:rPr>
                        <a:t>بارداری، یه پدیده خاص و پیچیده و یه معجزه فیزیولوژیکه که به این راحتی اتفاق نمی‌افته و به این راحتی هم تکرار نمی‌شه</a:t>
                      </a:r>
                      <a:r>
                        <a:rPr lang="ar-SA" sz="1400" b="1" dirty="0" smtClean="0">
                          <a:effectLst/>
                          <a:cs typeface="B Nazanin" panose="00000400000000000000" pitchFamily="2" charset="-78"/>
                        </a:rPr>
                        <a:t>.»</a:t>
                      </a:r>
                      <a:endParaRPr lang="en-US" sz="1400" b="1" dirty="0">
                        <a:effectLst/>
                        <a:cs typeface="B Nazanin" panose="00000400000000000000" pitchFamily="2" charset="-78"/>
                      </a:endParaRPr>
                    </a:p>
                  </a:txBody>
                  <a:tcPr marL="64974" marR="64974" marT="0" marB="0" anchor="ctr"/>
                </a:tc>
                <a:extLst>
                  <a:ext uri="{0D108BD9-81ED-4DB2-BD59-A6C34878D82A}">
                    <a16:rowId xmlns:a16="http://schemas.microsoft.com/office/drawing/2014/main" val="250065489"/>
                  </a:ext>
                </a:extLst>
              </a:tr>
              <a:tr h="1066800">
                <a:tc>
                  <a:txBody>
                    <a:bodyPr/>
                    <a:lstStyle/>
                    <a:p>
                      <a:pPr algn="ctr" rtl="1">
                        <a:lnSpc>
                          <a:spcPct val="130000"/>
                        </a:lnSpc>
                        <a:spcBef>
                          <a:spcPts val="600"/>
                        </a:spcBef>
                        <a:spcAft>
                          <a:spcPts val="600"/>
                        </a:spcAft>
                      </a:pPr>
                      <a:r>
                        <a:rPr lang="ar-SA" sz="1400" b="1">
                          <a:effectLst/>
                          <a:cs typeface="B Nazanin" panose="00000400000000000000" pitchFamily="2" charset="-78"/>
                        </a:rPr>
                        <a:t>سختی ناباروری</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4974" marR="64974" marT="0" marB="0" anchor="ctr"/>
                </a:tc>
                <a:tc>
                  <a:txBody>
                    <a:bodyPr/>
                    <a:lstStyle/>
                    <a:p>
                      <a:pPr algn="just" rtl="1">
                        <a:lnSpc>
                          <a:spcPct val="130000"/>
                        </a:lnSpc>
                        <a:spcBef>
                          <a:spcPts val="600"/>
                        </a:spcBef>
                        <a:spcAft>
                          <a:spcPts val="600"/>
                        </a:spcAft>
                      </a:pPr>
                      <a:r>
                        <a:rPr lang="ar-SA" sz="1400" b="1" dirty="0" smtClean="0">
                          <a:effectLst/>
                          <a:cs typeface="B Nazanin" panose="00000400000000000000" pitchFamily="2" charset="-78"/>
                        </a:rPr>
                        <a:t>«</a:t>
                      </a:r>
                      <a:r>
                        <a:rPr lang="ar-SA" sz="1400" b="1" dirty="0">
                          <a:effectLst/>
                          <a:cs typeface="B Nazanin" panose="00000400000000000000" pitchFamily="2" charset="-78"/>
                        </a:rPr>
                        <a:t>همین الان که با هم حرف می‌زنیم، تعداد زیادی زوج، در حال آزمایش هستند که ببینن تلاش بسیار دشواری که داشتند، موجب باروری شده یا نه</a:t>
                      </a:r>
                      <a:r>
                        <a:rPr lang="ar-SA" sz="1400" b="1" dirty="0" smtClean="0">
                          <a:effectLst/>
                          <a:cs typeface="B Nazanin" panose="00000400000000000000" pitchFamily="2" charset="-78"/>
                        </a:rPr>
                        <a:t>.»</a:t>
                      </a:r>
                      <a:endParaRPr lang="en-US" sz="1400" b="1" dirty="0">
                        <a:effectLst/>
                        <a:cs typeface="B Nazanin" panose="00000400000000000000" pitchFamily="2" charset="-78"/>
                      </a:endParaRPr>
                    </a:p>
                  </a:txBody>
                  <a:tcPr marL="64974" marR="64974" marT="0" marB="0" anchor="ctr"/>
                </a:tc>
                <a:extLst>
                  <a:ext uri="{0D108BD9-81ED-4DB2-BD59-A6C34878D82A}">
                    <a16:rowId xmlns:a16="http://schemas.microsoft.com/office/drawing/2014/main" val="2772925928"/>
                  </a:ext>
                </a:extLst>
              </a:tr>
              <a:tr h="922195">
                <a:tc>
                  <a:txBody>
                    <a:bodyPr/>
                    <a:lstStyle/>
                    <a:p>
                      <a:pPr algn="ctr" rtl="1">
                        <a:lnSpc>
                          <a:spcPct val="130000"/>
                        </a:lnSpc>
                        <a:spcBef>
                          <a:spcPts val="600"/>
                        </a:spcBef>
                        <a:spcAft>
                          <a:spcPts val="600"/>
                        </a:spcAft>
                      </a:pPr>
                      <a:r>
                        <a:rPr lang="ar-SA" sz="1400" b="1">
                          <a:effectLst/>
                          <a:cs typeface="B Nazanin" panose="00000400000000000000" pitchFamily="2" charset="-78"/>
                        </a:rPr>
                        <a:t>برآورد هزینه‌های ناباروری</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4974" marR="64974" marT="0" marB="0" anchor="ctr"/>
                </a:tc>
                <a:tc>
                  <a:txBody>
                    <a:bodyPr/>
                    <a:lstStyle/>
                    <a:p>
                      <a:pPr algn="just" rtl="1">
                        <a:lnSpc>
                          <a:spcPct val="130000"/>
                        </a:lnSpc>
                        <a:spcBef>
                          <a:spcPts val="600"/>
                        </a:spcBef>
                        <a:spcAft>
                          <a:spcPts val="600"/>
                        </a:spcAft>
                      </a:pPr>
                      <a:r>
                        <a:rPr lang="ar-SA" sz="1400" b="1" dirty="0">
                          <a:effectLst/>
                          <a:cs typeface="B Nazanin" panose="00000400000000000000" pitchFamily="2" charset="-78"/>
                        </a:rPr>
                        <a:t>به هزینه‌های واقعی درمان ناباروری (هزینه واقعی درمان ناباروری شامل هزینه‌ای که خانواده پرداخت می‌کند و هزینه‌ای که بیمه‌ها متحمل می‌شوند) اشاره کنید: «نعمتی رو که می‌خواید به این راحتی از دستش بدید، خیلی‌ها میلیون‌ها هزینه می‌کنن تا اون رو به دست بیارن.»</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4974" marR="64974" marT="0" marB="0" anchor="ctr"/>
                </a:tc>
                <a:extLst>
                  <a:ext uri="{0D108BD9-81ED-4DB2-BD59-A6C34878D82A}">
                    <a16:rowId xmlns:a16="http://schemas.microsoft.com/office/drawing/2014/main" val="4273606206"/>
                  </a:ext>
                </a:extLst>
              </a:tr>
            </a:tbl>
          </a:graphicData>
        </a:graphic>
      </p:graphicFrame>
      <p:sp>
        <p:nvSpPr>
          <p:cNvPr id="17" name="Rectangle 7"/>
          <p:cNvSpPr>
            <a:spLocks noChangeArrowheads="1"/>
          </p:cNvSpPr>
          <p:nvPr/>
        </p:nvSpPr>
        <p:spPr bwMode="auto">
          <a:xfrm>
            <a:off x="3067050" y="1825625"/>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a-IR" sz="1800" b="0" i="0" u="none" strike="noStrike" cap="none" normalizeH="0" baseline="0" smtClean="0">
                <a:ln>
                  <a:noFill/>
                </a:ln>
                <a:solidFill>
                  <a:schemeClr val="tx1"/>
                </a:solidFill>
                <a:effectLst/>
                <a:latin typeface="Arial" panose="020B0604020202020204" pitchFamily="34" charset="0"/>
              </a:rPr>
              <a:t/>
            </a:r>
            <a:br>
              <a:rPr kumimoji="0" lang="en-US" altLang="fa-IR" sz="1800" b="0" i="0" u="none" strike="noStrike" cap="none" normalizeH="0" baseline="0" smtClean="0">
                <a:ln>
                  <a:noFill/>
                </a:ln>
                <a:solidFill>
                  <a:schemeClr val="tx1"/>
                </a:solidFill>
                <a:effectLst/>
                <a:latin typeface="Arial" panose="020B0604020202020204" pitchFamily="34" charset="0"/>
              </a:rPr>
            </a:br>
            <a:endParaRPr kumimoji="0" lang="en-US" altLang="fa-I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000623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p:cNvPicPr>
            <a:picLocks noChangeAspect="1"/>
          </p:cNvPicPr>
          <p:nvPr/>
        </p:nvPicPr>
        <p:blipFill>
          <a:blip r:embed="rId2"/>
          <a:stretch>
            <a:fillRect/>
          </a:stretch>
        </p:blipFill>
        <p:spPr>
          <a:xfrm>
            <a:off x="0" y="3643"/>
            <a:ext cx="12189882" cy="6850713"/>
          </a:xfrm>
          <a:prstGeom prst="rect">
            <a:avLst/>
          </a:prstGeom>
        </p:spPr>
      </p:pic>
      <p:sp>
        <p:nvSpPr>
          <p:cNvPr id="5" name="Title 1"/>
          <p:cNvSpPr txBox="1">
            <a:spLocks/>
          </p:cNvSpPr>
          <p:nvPr/>
        </p:nvSpPr>
        <p:spPr>
          <a:xfrm>
            <a:off x="676519" y="640868"/>
            <a:ext cx="10515600" cy="1323414"/>
          </a:xfrm>
          <a:prstGeom prst="rect">
            <a:avLst/>
          </a:prstGeom>
          <a:ln>
            <a:solidFill>
              <a:schemeClr val="accent1"/>
            </a:solidFill>
          </a:ln>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ctr"/>
            <a:r>
              <a:rPr lang="fa-IR" sz="3200" b="1" dirty="0" smtClean="0">
                <a:cs typeface="B Nazanin" panose="00000400000000000000" pitchFamily="2" charset="-78"/>
              </a:rPr>
              <a:t>د)تبیین نادرستی انتخاب سقط عمدی جنین و تاکید بر اهمیت حفظ جنین به عنوان فرصتی برای امید و زندگی</a:t>
            </a:r>
            <a:endParaRPr lang="fa-IR" sz="3200" dirty="0">
              <a:cs typeface="B Nazanin" panose="00000400000000000000" pitchFamily="2" charset="-78"/>
            </a:endParaRPr>
          </a:p>
        </p:txBody>
      </p:sp>
      <p:sp>
        <p:nvSpPr>
          <p:cNvPr id="6" name="Title 1"/>
          <p:cNvSpPr txBox="1">
            <a:spLocks/>
          </p:cNvSpPr>
          <p:nvPr/>
        </p:nvSpPr>
        <p:spPr>
          <a:xfrm>
            <a:off x="3713131" y="2282093"/>
            <a:ext cx="4442376" cy="700996"/>
          </a:xfrm>
          <a:prstGeom prst="rect">
            <a:avLst/>
          </a:prstGeom>
          <a:ln>
            <a:solidFill>
              <a:schemeClr val="accent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2400" b="1" dirty="0" smtClean="0">
                <a:cs typeface="B Nazanin" panose="00000400000000000000" pitchFamily="2" charset="-78"/>
              </a:rPr>
              <a:t>ایجاد تردید نسبت به راهگشا بودن سقط</a:t>
            </a:r>
            <a:r>
              <a:rPr lang="fa-IR" sz="2400" dirty="0" smtClean="0">
                <a:cs typeface="B Nazanin" panose="00000400000000000000" pitchFamily="2" charset="-78"/>
              </a:rPr>
              <a:t> </a:t>
            </a:r>
            <a:endParaRPr lang="fa-IR" sz="2400" dirty="0">
              <a:cs typeface="B Nazanin" panose="00000400000000000000" pitchFamily="2" charset="-78"/>
            </a:endParaRPr>
          </a:p>
        </p:txBody>
      </p:sp>
      <p:sp>
        <p:nvSpPr>
          <p:cNvPr id="7" name="Title 1"/>
          <p:cNvSpPr txBox="1">
            <a:spLocks/>
          </p:cNvSpPr>
          <p:nvPr/>
        </p:nvSpPr>
        <p:spPr>
          <a:xfrm>
            <a:off x="1888620" y="3140218"/>
            <a:ext cx="7459044" cy="564022"/>
          </a:xfrm>
          <a:prstGeom prst="rect">
            <a:avLst/>
          </a:prstGeom>
          <a:ln>
            <a:solidFill>
              <a:schemeClr val="accent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2400" b="1" dirty="0">
                <a:cs typeface="B Nazanin" panose="00000400000000000000" pitchFamily="2" charset="-78"/>
              </a:rPr>
              <a:t>راهنمایی مراجعه کننده از نگرش منفی به سوی دیدگاههای امیدبخش</a:t>
            </a:r>
            <a:r>
              <a:rPr lang="fa-IR" sz="2400" dirty="0" smtClean="0">
                <a:cs typeface="B Nazanin" panose="00000400000000000000" pitchFamily="2" charset="-78"/>
              </a:rPr>
              <a:t> </a:t>
            </a:r>
            <a:endParaRPr lang="fa-IR" sz="2400" dirty="0">
              <a:cs typeface="B Nazanin" panose="00000400000000000000" pitchFamily="2" charset="-78"/>
            </a:endParaRPr>
          </a:p>
        </p:txBody>
      </p:sp>
      <p:sp>
        <p:nvSpPr>
          <p:cNvPr id="8" name="Title 1"/>
          <p:cNvSpPr txBox="1">
            <a:spLocks/>
          </p:cNvSpPr>
          <p:nvPr/>
        </p:nvSpPr>
        <p:spPr>
          <a:xfrm>
            <a:off x="3670402" y="3861368"/>
            <a:ext cx="4442376" cy="595499"/>
          </a:xfrm>
          <a:prstGeom prst="rect">
            <a:avLst/>
          </a:prstGeom>
          <a:ln>
            <a:solidFill>
              <a:schemeClr val="accent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2400" b="1" dirty="0">
                <a:cs typeface="B Nazanin" panose="00000400000000000000" pitchFamily="2" charset="-78"/>
              </a:rPr>
              <a:t>بیان همه جانبه بزرگی فرصت حفظ فرزند</a:t>
            </a:r>
            <a:r>
              <a:rPr lang="fa-IR" sz="2400" dirty="0" smtClean="0">
                <a:cs typeface="B Nazanin" panose="00000400000000000000" pitchFamily="2" charset="-78"/>
              </a:rPr>
              <a:t> </a:t>
            </a:r>
            <a:endParaRPr lang="fa-IR" sz="2400" dirty="0">
              <a:cs typeface="B Nazanin" panose="00000400000000000000" pitchFamily="2" charset="-78"/>
            </a:endParaRPr>
          </a:p>
        </p:txBody>
      </p:sp>
      <p:sp>
        <p:nvSpPr>
          <p:cNvPr id="9" name="Title 1"/>
          <p:cNvSpPr txBox="1">
            <a:spLocks/>
          </p:cNvSpPr>
          <p:nvPr/>
        </p:nvSpPr>
        <p:spPr>
          <a:xfrm>
            <a:off x="4213771" y="4634752"/>
            <a:ext cx="3441096" cy="496380"/>
          </a:xfrm>
          <a:prstGeom prst="rect">
            <a:avLst/>
          </a:prstGeom>
          <a:ln>
            <a:solidFill>
              <a:schemeClr val="accent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2400" b="1" dirty="0">
                <a:cs typeface="B Nazanin" panose="00000400000000000000" pitchFamily="2" charset="-78"/>
              </a:rPr>
              <a:t>تبیین ناپسندی اخلاقی</a:t>
            </a:r>
            <a:r>
              <a:rPr lang="fa-IR" sz="2400" dirty="0" smtClean="0">
                <a:cs typeface="B Nazanin" panose="00000400000000000000" pitchFamily="2" charset="-78"/>
              </a:rPr>
              <a:t> </a:t>
            </a:r>
            <a:endParaRPr lang="fa-IR" sz="2400" dirty="0">
              <a:cs typeface="B Nazanin" panose="00000400000000000000" pitchFamily="2" charset="-78"/>
            </a:endParaRPr>
          </a:p>
        </p:txBody>
      </p:sp>
      <p:sp>
        <p:nvSpPr>
          <p:cNvPr id="10" name="Title 1"/>
          <p:cNvSpPr txBox="1">
            <a:spLocks/>
          </p:cNvSpPr>
          <p:nvPr/>
        </p:nvSpPr>
        <p:spPr>
          <a:xfrm>
            <a:off x="3779369" y="5356652"/>
            <a:ext cx="4224442" cy="502500"/>
          </a:xfrm>
          <a:prstGeom prst="rect">
            <a:avLst/>
          </a:prstGeom>
          <a:ln>
            <a:solidFill>
              <a:schemeClr val="accent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2400" b="1" dirty="0">
                <a:cs typeface="B Nazanin" panose="00000400000000000000" pitchFamily="2" charset="-78"/>
              </a:rPr>
              <a:t>بیان برخی عوارض سقط عمدی</a:t>
            </a:r>
            <a:r>
              <a:rPr lang="fa-IR" sz="2400" dirty="0" smtClean="0">
                <a:cs typeface="B Nazanin" panose="00000400000000000000" pitchFamily="2" charset="-78"/>
              </a:rPr>
              <a:t> </a:t>
            </a:r>
            <a:endParaRPr lang="fa-IR" sz="2400" dirty="0">
              <a:cs typeface="B Nazanin" panose="00000400000000000000" pitchFamily="2" charset="-78"/>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617" y="5187336"/>
            <a:ext cx="1560173" cy="1483992"/>
          </a:xfrm>
          <a:prstGeom prst="rect">
            <a:avLst/>
          </a:prstGeom>
        </p:spPr>
      </p:pic>
    </p:spTree>
    <p:extLst>
      <p:ext uri="{BB962C8B-B14F-4D97-AF65-F5344CB8AC3E}">
        <p14:creationId xmlns:p14="http://schemas.microsoft.com/office/powerpoint/2010/main" val="14862538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4B936AAF-FCA5-CD31-146E-C706CC32EA57}"/>
              </a:ext>
            </a:extLst>
          </p:cNvPr>
          <p:cNvSpPr>
            <a:spLocks noGrp="1"/>
          </p:cNvSpPr>
          <p:nvPr>
            <p:ph type="title"/>
          </p:nvPr>
        </p:nvSpPr>
        <p:spPr bwMode="auto">
          <a:xfrm>
            <a:off x="1446212" y="286704"/>
            <a:ext cx="10515601" cy="627696"/>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lumMod val="85000"/>
                    <a:lumOff val="15000"/>
                  </a:schemeClr>
                </a:solidFill>
                <a:cs typeface="B Titr" panose="00000700000000000000" pitchFamily="2" charset="-78"/>
              </a:rPr>
              <a:t>د-1 )نادرستی </a:t>
            </a:r>
            <a:r>
              <a:rPr lang="fa-IR" sz="2200" dirty="0">
                <a:solidFill>
                  <a:schemeClr val="tx1">
                    <a:lumMod val="85000"/>
                    <a:lumOff val="15000"/>
                  </a:schemeClr>
                </a:solidFill>
                <a:cs typeface="B Titr" panose="00000700000000000000" pitchFamily="2" charset="-78"/>
              </a:rPr>
              <a:t>انتخاب سقط عمدی با </a:t>
            </a:r>
            <a:r>
              <a:rPr lang="ar-SA" sz="2200" b="1" dirty="0">
                <a:solidFill>
                  <a:srgbClr val="261300"/>
                </a:solidFill>
                <a:latin typeface="Adobe Arabic"/>
                <a:ea typeface="Times New Roman" panose="02020603050405020304" pitchFamily="18" charset="0"/>
                <a:cs typeface="B Titr" panose="00000700000000000000" pitchFamily="2" charset="-78"/>
              </a:rPr>
              <a:t>ایجاد تردید نسبت به راهگشا بودن سقط</a:t>
            </a:r>
            <a:r>
              <a:rPr lang="en-US" sz="2200" b="1" dirty="0">
                <a:solidFill>
                  <a:srgbClr val="261300"/>
                </a:solidFill>
                <a:latin typeface="Adobe Arabic"/>
                <a:ea typeface="Times New Roman" panose="02020603050405020304" pitchFamily="18" charset="0"/>
                <a:cs typeface="B Titr" panose="00000700000000000000" pitchFamily="2" charset="-78"/>
              </a:rPr>
              <a:t/>
            </a:r>
            <a:br>
              <a:rPr lang="en-US" sz="2200" b="1" dirty="0">
                <a:solidFill>
                  <a:srgbClr val="261300"/>
                </a:solidFill>
                <a:latin typeface="Adobe Arabic"/>
                <a:ea typeface="Times New Roman" panose="02020603050405020304" pitchFamily="18" charset="0"/>
                <a:cs typeface="B Titr" panose="00000700000000000000" pitchFamily="2" charset="-78"/>
              </a:rPr>
            </a:br>
            <a:endParaRPr lang="en-US" sz="2200" dirty="0">
              <a:solidFill>
                <a:schemeClr val="tx1">
                  <a:lumMod val="85000"/>
                  <a:lumOff val="15000"/>
                </a:schemeClr>
              </a:solidFill>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8" y="40008"/>
            <a:ext cx="1560173" cy="1483992"/>
          </a:xfrm>
          <a:prstGeom prst="rect">
            <a:avLst/>
          </a:prstGeom>
        </p:spPr>
      </p:pic>
      <p:graphicFrame>
        <p:nvGraphicFramePr>
          <p:cNvPr id="2" name="Table 1"/>
          <p:cNvGraphicFramePr>
            <a:graphicFrameLocks noGrp="1"/>
          </p:cNvGraphicFramePr>
          <p:nvPr>
            <p:extLst/>
          </p:nvPr>
        </p:nvGraphicFramePr>
        <p:xfrm>
          <a:off x="1293812" y="2133600"/>
          <a:ext cx="9818706" cy="3725530"/>
        </p:xfrm>
        <a:graphic>
          <a:graphicData uri="http://schemas.openxmlformats.org/drawingml/2006/table">
            <a:tbl>
              <a:tblPr rtl="1" firstRow="1" firstCol="1" bandRow="1">
                <a:tableStyleId>{5940675A-B579-460E-94D1-54222C63F5DA}</a:tableStyleId>
              </a:tblPr>
              <a:tblGrid>
                <a:gridCol w="1632298">
                  <a:extLst>
                    <a:ext uri="{9D8B030D-6E8A-4147-A177-3AD203B41FA5}">
                      <a16:colId xmlns:a16="http://schemas.microsoft.com/office/drawing/2014/main" val="3609822215"/>
                    </a:ext>
                  </a:extLst>
                </a:gridCol>
                <a:gridCol w="8186408">
                  <a:extLst>
                    <a:ext uri="{9D8B030D-6E8A-4147-A177-3AD203B41FA5}">
                      <a16:colId xmlns:a16="http://schemas.microsoft.com/office/drawing/2014/main" val="3655779686"/>
                    </a:ext>
                  </a:extLst>
                </a:gridCol>
              </a:tblGrid>
              <a:tr h="422019">
                <a:tc>
                  <a:txBody>
                    <a:bodyPr/>
                    <a:lstStyle/>
                    <a:p>
                      <a:pPr algn="ctr" rtl="1">
                        <a:lnSpc>
                          <a:spcPct val="130000"/>
                        </a:lnSpc>
                        <a:spcAft>
                          <a:spcPts val="0"/>
                        </a:spcAft>
                      </a:pPr>
                      <a:r>
                        <a:rPr lang="ar-SA" sz="1400" b="1">
                          <a:effectLst/>
                          <a:cs typeface="B Nazanin" panose="00000400000000000000" pitchFamily="2" charset="-78"/>
                        </a:rPr>
                        <a:t>عنوان پیشنهاد</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5392" marR="65392" marT="0" marB="0" anchor="ctr"/>
                </a:tc>
                <a:tc>
                  <a:txBody>
                    <a:bodyPr/>
                    <a:lstStyle/>
                    <a:p>
                      <a:pPr algn="ctr" rtl="1">
                        <a:lnSpc>
                          <a:spcPct val="130000"/>
                        </a:lnSpc>
                        <a:spcAft>
                          <a:spcPts val="0"/>
                        </a:spcAft>
                      </a:pPr>
                      <a:r>
                        <a:rPr lang="ar-SA" sz="1400" b="1" dirty="0">
                          <a:effectLst/>
                          <a:cs typeface="B Nazanin" panose="00000400000000000000" pitchFamily="2" charset="-78"/>
                        </a:rPr>
                        <a:t>شرح پیشنهاد</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5392" marR="65392" marT="0" marB="0" anchor="ctr"/>
                </a:tc>
                <a:extLst>
                  <a:ext uri="{0D108BD9-81ED-4DB2-BD59-A6C34878D82A}">
                    <a16:rowId xmlns:a16="http://schemas.microsoft.com/office/drawing/2014/main" val="212676369"/>
                  </a:ext>
                </a:extLst>
              </a:tr>
              <a:tr h="1178181">
                <a:tc>
                  <a:txBody>
                    <a:bodyPr/>
                    <a:lstStyle/>
                    <a:p>
                      <a:pPr algn="ctr" rtl="1">
                        <a:lnSpc>
                          <a:spcPct val="130000"/>
                        </a:lnSpc>
                        <a:spcAft>
                          <a:spcPts val="0"/>
                        </a:spcAft>
                      </a:pPr>
                      <a:r>
                        <a:rPr lang="ar-SA" sz="1400" b="1">
                          <a:effectLst/>
                          <a:cs typeface="B Nazanin" panose="00000400000000000000" pitchFamily="2" charset="-78"/>
                        </a:rPr>
                        <a:t>ایجاد تردید نسبت به کم شدن مشکلات با سقط عمدی</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5392" marR="65392" marT="0" marB="0" anchor="ctr"/>
                </a:tc>
                <a:tc>
                  <a:txBody>
                    <a:bodyPr/>
                    <a:lstStyle/>
                    <a:p>
                      <a:pPr algn="just" rtl="1">
                        <a:lnSpc>
                          <a:spcPct val="130000"/>
                        </a:lnSpc>
                        <a:spcAft>
                          <a:spcPts val="0"/>
                        </a:spcAft>
                      </a:pPr>
                      <a:r>
                        <a:rPr lang="ar-SA" sz="1400" b="1" dirty="0" smtClean="0">
                          <a:effectLst/>
                          <a:cs typeface="B Nazanin" panose="00000400000000000000" pitchFamily="2" charset="-78"/>
                        </a:rPr>
                        <a:t> </a:t>
                      </a:r>
                      <a:r>
                        <a:rPr lang="ar-SA" sz="1400" b="1" dirty="0">
                          <a:effectLst/>
                          <a:cs typeface="B Nazanin" panose="00000400000000000000" pitchFamily="2" charset="-78"/>
                        </a:rPr>
                        <a:t>«از کجا مطمئن هستی که با از بین بردن جنین، مشکلاتت حل می‌شه یا کمتر می‌شه؟» یا اینکه: «قبول دارم که توی این فرصت، برای فرزنددار شدن با مشکلات زیادی روبرو هستی اما نمی‌تونی مطمئن باشی که فرصت بهتری از این فرصت، برای فرزنددار شدن پیدا کنی.»</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5392" marR="65392" marT="0" marB="0" anchor="ctr"/>
                </a:tc>
                <a:extLst>
                  <a:ext uri="{0D108BD9-81ED-4DB2-BD59-A6C34878D82A}">
                    <a16:rowId xmlns:a16="http://schemas.microsoft.com/office/drawing/2014/main" val="2798500490"/>
                  </a:ext>
                </a:extLst>
              </a:tr>
              <a:tr h="1143000">
                <a:tc>
                  <a:txBody>
                    <a:bodyPr/>
                    <a:lstStyle/>
                    <a:p>
                      <a:pPr algn="ctr" rtl="1">
                        <a:lnSpc>
                          <a:spcPct val="130000"/>
                        </a:lnSpc>
                        <a:spcAft>
                          <a:spcPts val="0"/>
                        </a:spcAft>
                      </a:pPr>
                      <a:r>
                        <a:rPr lang="ar-SA" sz="1400" b="1" dirty="0">
                          <a:effectLst/>
                          <a:cs typeface="B Nazanin" panose="00000400000000000000" pitchFamily="2" charset="-78"/>
                        </a:rPr>
                        <a:t>بیان نمونه‌هایی از گره‌های کور که بعد سقط عمدی در زندگی افراد ایجاد شده </a:t>
                      </a:r>
                      <a:r>
                        <a:rPr lang="ar-SA" sz="1400" b="1" dirty="0" smtClean="0">
                          <a:effectLst/>
                          <a:cs typeface="B Nazanin" panose="00000400000000000000" pitchFamily="2" charset="-78"/>
                        </a:rPr>
                        <a:t>است</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5392" marR="65392" marT="0" marB="0" anchor="ctr"/>
                </a:tc>
                <a:tc>
                  <a:txBody>
                    <a:bodyPr/>
                    <a:lstStyle/>
                    <a:p>
                      <a:pPr algn="just" rtl="1">
                        <a:lnSpc>
                          <a:spcPct val="130000"/>
                        </a:lnSpc>
                        <a:spcAft>
                          <a:spcPts val="0"/>
                        </a:spcAft>
                      </a:pPr>
                      <a:r>
                        <a:rPr lang="ar-SA" sz="1400" b="1" dirty="0" smtClean="0">
                          <a:effectLst/>
                          <a:cs typeface="B Nazanin" panose="00000400000000000000" pitchFamily="2" charset="-78"/>
                        </a:rPr>
                        <a:t>«</a:t>
                      </a:r>
                      <a:r>
                        <a:rPr lang="ar-SA" sz="1400" b="1" dirty="0">
                          <a:effectLst/>
                          <a:cs typeface="B Nazanin" panose="00000400000000000000" pitchFamily="2" charset="-78"/>
                        </a:rPr>
                        <a:t>حاضری برکت از زندگیت بره؟ حاضری آسیبش به عزیزان و اطرافیانت وارد بشه؟ اثر ظلم رو نباید هیچ وقت دست کم بگیریم. میگه بترس از ظلم به کسی که پناهی نداره.» بیان قصه‌های واقعی از آدم</a:t>
                      </a:r>
                      <a:r>
                        <a:rPr lang="en-US" sz="1400" b="1" dirty="0">
                          <a:effectLst/>
                          <a:cs typeface="B Nazanin" panose="00000400000000000000" pitchFamily="2" charset="-78"/>
                        </a:rPr>
                        <a:t>‌</a:t>
                      </a:r>
                      <a:r>
                        <a:rPr lang="ar-SA" sz="1400" b="1" dirty="0">
                          <a:effectLst/>
                          <a:cs typeface="B Nazanin" panose="00000400000000000000" pitchFamily="2" charset="-78"/>
                        </a:rPr>
                        <a:t>هایی که گره‌های کوری بعد انجام سقط عمدی افتاده تو زندگیاشون.</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5392" marR="65392" marT="0" marB="0" anchor="ctr"/>
                </a:tc>
                <a:extLst>
                  <a:ext uri="{0D108BD9-81ED-4DB2-BD59-A6C34878D82A}">
                    <a16:rowId xmlns:a16="http://schemas.microsoft.com/office/drawing/2014/main" val="2615956539"/>
                  </a:ext>
                </a:extLst>
              </a:tr>
              <a:tr h="982330">
                <a:tc>
                  <a:txBody>
                    <a:bodyPr/>
                    <a:lstStyle/>
                    <a:p>
                      <a:pPr algn="ctr" rtl="1">
                        <a:lnSpc>
                          <a:spcPct val="130000"/>
                        </a:lnSpc>
                        <a:spcAft>
                          <a:spcPts val="0"/>
                        </a:spcAft>
                      </a:pPr>
                      <a:r>
                        <a:rPr lang="ar-SA" sz="1400" b="1">
                          <a:effectLst/>
                          <a:cs typeface="B Nazanin" panose="00000400000000000000" pitchFamily="2" charset="-78"/>
                        </a:rPr>
                        <a:t>گرفتن جان جنین، راه‌حل نیست</a:t>
                      </a:r>
                      <a:endParaRPr lang="en-US" sz="1400" b="1">
                        <a:effectLst/>
                        <a:latin typeface="Times New Roman" panose="02020603050405020304" pitchFamily="18" charset="0"/>
                        <a:ea typeface="Calibri" panose="020F0502020204030204" pitchFamily="34" charset="0"/>
                        <a:cs typeface="B Nazanin" panose="00000400000000000000" pitchFamily="2" charset="-78"/>
                      </a:endParaRPr>
                    </a:p>
                  </a:txBody>
                  <a:tcPr marL="65392" marR="65392" marT="0" marB="0" anchor="ctr"/>
                </a:tc>
                <a:tc>
                  <a:txBody>
                    <a:bodyPr/>
                    <a:lstStyle/>
                    <a:p>
                      <a:pPr algn="just" rtl="1">
                        <a:lnSpc>
                          <a:spcPct val="130000"/>
                        </a:lnSpc>
                        <a:spcAft>
                          <a:spcPts val="0"/>
                        </a:spcAft>
                      </a:pPr>
                      <a:r>
                        <a:rPr lang="ar-SA" sz="1400" b="1" dirty="0" smtClean="0">
                          <a:effectLst/>
                          <a:cs typeface="B Nazanin" panose="00000400000000000000" pitchFamily="2" charset="-78"/>
                        </a:rPr>
                        <a:t>«</a:t>
                      </a:r>
                      <a:r>
                        <a:rPr lang="ar-SA" sz="1400" b="1" dirty="0">
                          <a:effectLst/>
                          <a:cs typeface="B Nazanin" panose="00000400000000000000" pitchFamily="2" charset="-78"/>
                        </a:rPr>
                        <a:t>گرفتن جان جنین، راه نادرستیه. از این جهت، نباید تصور بشه که می‌تونه راه‌حل باشه. به همین خاطر، باید راه‌حل واقعی رو با هم جستجو کنیم.» به عنوان نمونه، برای کسی که دغدغه اقتصادی دارد: «از کجا مطمئن هستی مشکل اقتصادی تو، با سقط عمدی جنین حل می‌شه؟»</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65392" marR="65392" marT="0" marB="0" anchor="ctr"/>
                </a:tc>
                <a:extLst>
                  <a:ext uri="{0D108BD9-81ED-4DB2-BD59-A6C34878D82A}">
                    <a16:rowId xmlns:a16="http://schemas.microsoft.com/office/drawing/2014/main" val="3468923325"/>
                  </a:ext>
                </a:extLst>
              </a:tr>
            </a:tbl>
          </a:graphicData>
        </a:graphic>
      </p:graphicFrame>
    </p:spTree>
    <p:extLst>
      <p:ext uri="{BB962C8B-B14F-4D97-AF65-F5344CB8AC3E}">
        <p14:creationId xmlns:p14="http://schemas.microsoft.com/office/powerpoint/2010/main" val="217843379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3E610705-2F69-9E14-7341-2B3A07D37BCC}"/>
              </a:ext>
            </a:extLst>
          </p:cNvPr>
          <p:cNvSpPr>
            <a:spLocks noGrp="1"/>
          </p:cNvSpPr>
          <p:nvPr>
            <p:ph type="title"/>
          </p:nvPr>
        </p:nvSpPr>
        <p:spPr bwMode="auto">
          <a:xfrm>
            <a:off x="2588538" y="184778"/>
            <a:ext cx="93467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eaLnBrk="1" fontAlgn="auto" hangingPunct="1">
              <a:spcAft>
                <a:spcPts val="0"/>
              </a:spcAft>
              <a:defRPr/>
            </a:pPr>
            <a:r>
              <a:rPr lang="en-US" sz="1800" b="1" dirty="0">
                <a:solidFill>
                  <a:srgbClr val="261300"/>
                </a:solidFill>
                <a:latin typeface="Adobe Arabic"/>
                <a:ea typeface="Times New Roman" panose="02020603050405020304" pitchFamily="18" charset="0"/>
                <a:cs typeface="B Zar" panose="00000400000000000000" pitchFamily="2" charset="-78"/>
              </a:rPr>
              <a:t/>
            </a:r>
            <a:br>
              <a:rPr lang="en-US" sz="1800" b="1" dirty="0">
                <a:solidFill>
                  <a:srgbClr val="261300"/>
                </a:solidFill>
                <a:latin typeface="Adobe Arabic"/>
                <a:ea typeface="Times New Roman" panose="02020603050405020304" pitchFamily="18" charset="0"/>
                <a:cs typeface="B Zar" panose="00000400000000000000" pitchFamily="2" charset="-78"/>
              </a:rPr>
            </a:br>
            <a:endParaRPr lang="en-US" sz="1800" dirty="0">
              <a:solidFill>
                <a:schemeClr val="tx1">
                  <a:lumMod val="85000"/>
                  <a:lumOff val="15000"/>
                </a:schemeClr>
              </a:solidFill>
            </a:endParaRPr>
          </a:p>
        </p:txBody>
      </p:sp>
      <p:pic>
        <p:nvPicPr>
          <p:cNvPr id="5" name="table">
            <a:extLst>
              <a:ext uri="{FF2B5EF4-FFF2-40B4-BE49-F238E27FC236}">
                <a16:creationId xmlns:a16="http://schemas.microsoft.com/office/drawing/2014/main" id="{E897FACE-3C33-4061-888A-8F0ADFDDED85}"/>
              </a:ext>
            </a:extLst>
          </p:cNvPr>
          <p:cNvPicPr>
            <a:picLocks noGrp="1" noChangeAspect="1"/>
          </p:cNvPicPr>
          <p:nvPr>
            <p:ph idx="1"/>
          </p:nvPr>
        </p:nvPicPr>
        <p:blipFill rotWithShape="1">
          <a:blip r:embed="rId3"/>
          <a:srcRect l="-726" t="-85" r="-251" b="47984"/>
          <a:stretch/>
        </p:blipFill>
        <p:spPr>
          <a:xfrm>
            <a:off x="1035048" y="1684195"/>
            <a:ext cx="10821988" cy="3425959"/>
          </a:xfrm>
          <a:prstGeom prst="rect">
            <a:avLst/>
          </a:prstGeom>
        </p:spPr>
      </p:pic>
      <p:sp>
        <p:nvSpPr>
          <p:cNvPr id="8" name="Title 1">
            <a:extLst>
              <a:ext uri="{FF2B5EF4-FFF2-40B4-BE49-F238E27FC236}">
                <a16:creationId xmlns:a16="http://schemas.microsoft.com/office/drawing/2014/main" id="{8890C058-038F-3DA7-1E47-B353E9A096F6}"/>
              </a:ext>
            </a:extLst>
          </p:cNvPr>
          <p:cNvSpPr txBox="1">
            <a:spLocks/>
          </p:cNvSpPr>
          <p:nvPr/>
        </p:nvSpPr>
        <p:spPr>
          <a:xfrm>
            <a:off x="1444623" y="284799"/>
            <a:ext cx="10412413" cy="561957"/>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د-2 )</a:t>
            </a:r>
            <a:r>
              <a:rPr lang="fa-IR" sz="2000" kern="1600" dirty="0" smtClean="0">
                <a:latin typeface="Calibri Light" panose="020F0302020204030204" pitchFamily="34" charset="0"/>
                <a:ea typeface="Times New Roman" panose="02020603050405020304" pitchFamily="18" charset="0"/>
                <a:cs typeface="B Titr" panose="00000700000000000000" pitchFamily="2" charset="-78"/>
              </a:rPr>
              <a:t>نادرستی </a:t>
            </a:r>
            <a:r>
              <a:rPr lang="fa-IR" sz="2000" kern="1600" dirty="0">
                <a:latin typeface="Calibri Light" panose="020F0302020204030204" pitchFamily="34" charset="0"/>
                <a:ea typeface="Times New Roman" panose="02020603050405020304" pitchFamily="18" charset="0"/>
                <a:cs typeface="B Titr" panose="00000700000000000000" pitchFamily="2" charset="-78"/>
              </a:rPr>
              <a:t>انتخاب سقط عمدی با راهنمایی مراجعه کننده از نگرش منفی به سوی دیدگاه </a:t>
            </a:r>
            <a:r>
              <a:rPr lang="fa-IR" sz="2000" kern="1600" dirty="0" smtClean="0">
                <a:latin typeface="Calibri Light" panose="020F0302020204030204" pitchFamily="34" charset="0"/>
                <a:ea typeface="Times New Roman" panose="02020603050405020304" pitchFamily="18" charset="0"/>
                <a:cs typeface="B Titr" panose="00000700000000000000" pitchFamily="2" charset="-78"/>
              </a:rPr>
              <a:t>های امیدبخش</a:t>
            </a:r>
            <a:endParaRPr lang="en-US" sz="20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12" y="40008"/>
            <a:ext cx="1560173" cy="1483992"/>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2012" y="4495800"/>
            <a:ext cx="2707784" cy="2358556"/>
          </a:xfrm>
          <a:prstGeom prst="rect">
            <a:avLst/>
          </a:prstGeom>
        </p:spPr>
      </p:pic>
      <p:sp>
        <p:nvSpPr>
          <p:cNvPr id="3" name="Heart 2"/>
          <p:cNvSpPr/>
          <p:nvPr/>
        </p:nvSpPr>
        <p:spPr>
          <a:xfrm>
            <a:off x="10590212" y="5229788"/>
            <a:ext cx="228600" cy="216051"/>
          </a:xfrm>
          <a:prstGeom prst="hear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5343996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7287"/>
            <a:ext cx="12189882" cy="6850713"/>
          </a:xfrm>
          <a:prstGeom prst="rect">
            <a:avLst/>
          </a:prstGeom>
        </p:spPr>
      </p:pic>
      <p:sp>
        <p:nvSpPr>
          <p:cNvPr id="4" name="Title 1">
            <a:extLst>
              <a:ext uri="{FF2B5EF4-FFF2-40B4-BE49-F238E27FC236}">
                <a16:creationId xmlns:a16="http://schemas.microsoft.com/office/drawing/2014/main" id="{3E610705-2F69-9E14-7341-2B3A07D37BCC}"/>
              </a:ext>
            </a:extLst>
          </p:cNvPr>
          <p:cNvSpPr>
            <a:spLocks noGrp="1"/>
          </p:cNvSpPr>
          <p:nvPr>
            <p:ph type="title"/>
          </p:nvPr>
        </p:nvSpPr>
        <p:spPr bwMode="auto">
          <a:xfrm>
            <a:off x="2588538" y="184778"/>
            <a:ext cx="93467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eaLnBrk="1" fontAlgn="auto" hangingPunct="1">
              <a:spcAft>
                <a:spcPts val="0"/>
              </a:spcAft>
              <a:defRPr/>
            </a:pPr>
            <a:r>
              <a:rPr lang="en-US" sz="1800" b="1" dirty="0">
                <a:solidFill>
                  <a:srgbClr val="261300"/>
                </a:solidFill>
                <a:latin typeface="Adobe Arabic"/>
                <a:ea typeface="Times New Roman" panose="02020603050405020304" pitchFamily="18" charset="0"/>
                <a:cs typeface="B Zar" panose="00000400000000000000" pitchFamily="2" charset="-78"/>
              </a:rPr>
              <a:t/>
            </a:r>
            <a:br>
              <a:rPr lang="en-US" sz="1800" b="1" dirty="0">
                <a:solidFill>
                  <a:srgbClr val="261300"/>
                </a:solidFill>
                <a:latin typeface="Adobe Arabic"/>
                <a:ea typeface="Times New Roman" panose="02020603050405020304" pitchFamily="18" charset="0"/>
                <a:cs typeface="B Zar" panose="00000400000000000000" pitchFamily="2" charset="-78"/>
              </a:rPr>
            </a:br>
            <a:endParaRPr lang="en-US" sz="1800" dirty="0">
              <a:solidFill>
                <a:schemeClr val="tx1">
                  <a:lumMod val="85000"/>
                  <a:lumOff val="15000"/>
                </a:schemeClr>
              </a:solidFill>
            </a:endParaRPr>
          </a:p>
        </p:txBody>
      </p:sp>
      <p:pic>
        <p:nvPicPr>
          <p:cNvPr id="5" name="table">
            <a:extLst>
              <a:ext uri="{FF2B5EF4-FFF2-40B4-BE49-F238E27FC236}">
                <a16:creationId xmlns:a16="http://schemas.microsoft.com/office/drawing/2014/main" id="{E897FACE-3C33-4061-888A-8F0ADFDDED85}"/>
              </a:ext>
            </a:extLst>
          </p:cNvPr>
          <p:cNvPicPr>
            <a:picLocks noGrp="1" noChangeAspect="1"/>
          </p:cNvPicPr>
          <p:nvPr>
            <p:ph idx="1"/>
          </p:nvPr>
        </p:nvPicPr>
        <p:blipFill rotWithShape="1">
          <a:blip r:embed="rId4"/>
          <a:srcRect l="-429" t="51616" r="-266" b="1"/>
          <a:stretch/>
        </p:blipFill>
        <p:spPr>
          <a:xfrm>
            <a:off x="743250" y="1371600"/>
            <a:ext cx="11113786" cy="3467100"/>
          </a:xfrm>
          <a:prstGeom prst="rect">
            <a:avLst/>
          </a:prstGeom>
        </p:spPr>
      </p:pic>
      <p:sp>
        <p:nvSpPr>
          <p:cNvPr id="8" name="Title 1">
            <a:extLst>
              <a:ext uri="{FF2B5EF4-FFF2-40B4-BE49-F238E27FC236}">
                <a16:creationId xmlns:a16="http://schemas.microsoft.com/office/drawing/2014/main" id="{8890C058-038F-3DA7-1E47-B353E9A096F6}"/>
              </a:ext>
            </a:extLst>
          </p:cNvPr>
          <p:cNvSpPr txBox="1">
            <a:spLocks/>
          </p:cNvSpPr>
          <p:nvPr/>
        </p:nvSpPr>
        <p:spPr>
          <a:xfrm>
            <a:off x="1444623" y="284799"/>
            <a:ext cx="10412413" cy="561957"/>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د-2 )</a:t>
            </a:r>
            <a:r>
              <a:rPr lang="fa-IR" sz="2000" kern="1600" dirty="0" smtClean="0">
                <a:latin typeface="Calibri Light" panose="020F0302020204030204" pitchFamily="34" charset="0"/>
                <a:ea typeface="Times New Roman" panose="02020603050405020304" pitchFamily="18" charset="0"/>
                <a:cs typeface="B Titr" panose="00000700000000000000" pitchFamily="2" charset="-78"/>
              </a:rPr>
              <a:t>نادرستی </a:t>
            </a:r>
            <a:r>
              <a:rPr lang="fa-IR" sz="2000" kern="1600" dirty="0">
                <a:latin typeface="Calibri Light" panose="020F0302020204030204" pitchFamily="34" charset="0"/>
                <a:ea typeface="Times New Roman" panose="02020603050405020304" pitchFamily="18" charset="0"/>
                <a:cs typeface="B Titr" panose="00000700000000000000" pitchFamily="2" charset="-78"/>
              </a:rPr>
              <a:t>انتخاب سقط عمدی با راهنمایی مراجعه کننده از نگرش منفی به سوی دیدگاه </a:t>
            </a:r>
            <a:r>
              <a:rPr lang="fa-IR" sz="2000" kern="1600" dirty="0" smtClean="0">
                <a:latin typeface="Calibri Light" panose="020F0302020204030204" pitchFamily="34" charset="0"/>
                <a:ea typeface="Times New Roman" panose="02020603050405020304" pitchFamily="18" charset="0"/>
                <a:cs typeface="B Titr" panose="00000700000000000000" pitchFamily="2" charset="-78"/>
              </a:rPr>
              <a:t>های امیدبخش</a:t>
            </a:r>
            <a:endParaRPr lang="en-US" sz="2000" dirty="0"/>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3521" y="3274490"/>
            <a:ext cx="4654590" cy="4566024"/>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639" y="47643"/>
            <a:ext cx="1560173" cy="1483992"/>
          </a:xfrm>
          <a:prstGeom prst="rect">
            <a:avLst/>
          </a:prstGeom>
        </p:spPr>
      </p:pic>
    </p:spTree>
    <p:extLst>
      <p:ext uri="{BB962C8B-B14F-4D97-AF65-F5344CB8AC3E}">
        <p14:creationId xmlns:p14="http://schemas.microsoft.com/office/powerpoint/2010/main" val="34255442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3643"/>
            <a:ext cx="12189882" cy="6850713"/>
          </a:xfrm>
          <a:prstGeom prst="rect">
            <a:avLst/>
          </a:prstGeom>
        </p:spPr>
      </p:pic>
      <p:pic>
        <p:nvPicPr>
          <p:cNvPr id="5" name="table">
            <a:extLst>
              <a:ext uri="{FF2B5EF4-FFF2-40B4-BE49-F238E27FC236}">
                <a16:creationId xmlns:a16="http://schemas.microsoft.com/office/drawing/2014/main" id="{FFD39F6D-7FE3-C671-1E3F-3A77F371E199}"/>
              </a:ext>
            </a:extLst>
          </p:cNvPr>
          <p:cNvPicPr>
            <a:picLocks noGrp="1" noChangeAspect="1"/>
          </p:cNvPicPr>
          <p:nvPr>
            <p:ph idx="1"/>
          </p:nvPr>
        </p:nvPicPr>
        <p:blipFill>
          <a:blip r:embed="rId4"/>
          <a:stretch>
            <a:fillRect/>
          </a:stretch>
        </p:blipFill>
        <p:spPr>
          <a:xfrm>
            <a:off x="1081086" y="1476297"/>
            <a:ext cx="10742612" cy="4829082"/>
          </a:xfrm>
          <a:prstGeom prst="rect">
            <a:avLst/>
          </a:prstGeom>
        </p:spPr>
      </p:pic>
      <p:sp>
        <p:nvSpPr>
          <p:cNvPr id="7" name="Title 1">
            <a:extLst>
              <a:ext uri="{FF2B5EF4-FFF2-40B4-BE49-F238E27FC236}">
                <a16:creationId xmlns:a16="http://schemas.microsoft.com/office/drawing/2014/main" id="{8890C058-038F-3DA7-1E47-B353E9A096F6}"/>
              </a:ext>
            </a:extLst>
          </p:cNvPr>
          <p:cNvSpPr txBox="1">
            <a:spLocks/>
          </p:cNvSpPr>
          <p:nvPr/>
        </p:nvSpPr>
        <p:spPr>
          <a:xfrm>
            <a:off x="1346198" y="228600"/>
            <a:ext cx="10488613" cy="698721"/>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د-3)نادرستی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انتخاب سقط عمدی با بیان همه جانبه بزرگی فرصت حفظ فرزند</a:t>
            </a:r>
            <a:endParaRPr lang="en-US" sz="2200" dirty="0"/>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370108081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pic>
        <p:nvPicPr>
          <p:cNvPr id="5" name="table">
            <a:extLst>
              <a:ext uri="{FF2B5EF4-FFF2-40B4-BE49-F238E27FC236}">
                <a16:creationId xmlns:a16="http://schemas.microsoft.com/office/drawing/2014/main" id="{7CAC584D-1B9C-87C2-0BAD-F2A673989C47}"/>
              </a:ext>
            </a:extLst>
          </p:cNvPr>
          <p:cNvPicPr>
            <a:picLocks noGrp="1" noChangeAspect="1"/>
          </p:cNvPicPr>
          <p:nvPr>
            <p:ph idx="1"/>
          </p:nvPr>
        </p:nvPicPr>
        <p:blipFill rotWithShape="1">
          <a:blip r:embed="rId3"/>
          <a:srcRect t="-728" b="55960"/>
          <a:stretch/>
        </p:blipFill>
        <p:spPr>
          <a:xfrm>
            <a:off x="1065212" y="2514600"/>
            <a:ext cx="10714687" cy="3651901"/>
          </a:xfrm>
          <a:prstGeom prst="rect">
            <a:avLst/>
          </a:prstGeom>
        </p:spPr>
      </p:pic>
      <p:sp>
        <p:nvSpPr>
          <p:cNvPr id="7" name="Title 1">
            <a:extLst>
              <a:ext uri="{FF2B5EF4-FFF2-40B4-BE49-F238E27FC236}">
                <a16:creationId xmlns:a16="http://schemas.microsoft.com/office/drawing/2014/main" id="{8890C058-038F-3DA7-1E47-B353E9A096F6}"/>
              </a:ext>
            </a:extLst>
          </p:cNvPr>
          <p:cNvSpPr txBox="1">
            <a:spLocks/>
          </p:cNvSpPr>
          <p:nvPr/>
        </p:nvSpPr>
        <p:spPr>
          <a:xfrm>
            <a:off x="1446213" y="257560"/>
            <a:ext cx="10488613"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د-4) نادرستی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سقط عمدی با بیان نا پسندی اخلاقی</a:t>
            </a:r>
            <a:endParaRPr lang="en-US" sz="22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9012" y="-9236"/>
            <a:ext cx="3352800" cy="3352800"/>
          </a:xfrm>
          <a:prstGeom prst="rect">
            <a:avLst/>
          </a:prstGeom>
        </p:spPr>
      </p:pic>
    </p:spTree>
    <p:extLst>
      <p:ext uri="{BB962C8B-B14F-4D97-AF65-F5344CB8AC3E}">
        <p14:creationId xmlns:p14="http://schemas.microsoft.com/office/powerpoint/2010/main" val="256303064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pic>
        <p:nvPicPr>
          <p:cNvPr id="5" name="table">
            <a:extLst>
              <a:ext uri="{FF2B5EF4-FFF2-40B4-BE49-F238E27FC236}">
                <a16:creationId xmlns:a16="http://schemas.microsoft.com/office/drawing/2014/main" id="{7CAC584D-1B9C-87C2-0BAD-F2A673989C47}"/>
              </a:ext>
            </a:extLst>
          </p:cNvPr>
          <p:cNvPicPr>
            <a:picLocks noGrp="1" noChangeAspect="1"/>
          </p:cNvPicPr>
          <p:nvPr>
            <p:ph idx="1"/>
          </p:nvPr>
        </p:nvPicPr>
        <p:blipFill rotWithShape="1">
          <a:blip r:embed="rId3"/>
          <a:srcRect t="43515" b="1"/>
          <a:stretch/>
        </p:blipFill>
        <p:spPr>
          <a:xfrm>
            <a:off x="751536" y="2314914"/>
            <a:ext cx="10945814" cy="3976689"/>
          </a:xfrm>
          <a:prstGeom prst="rect">
            <a:avLst/>
          </a:prstGeom>
        </p:spPr>
      </p:pic>
      <p:sp>
        <p:nvSpPr>
          <p:cNvPr id="7" name="Title 1">
            <a:extLst>
              <a:ext uri="{FF2B5EF4-FFF2-40B4-BE49-F238E27FC236}">
                <a16:creationId xmlns:a16="http://schemas.microsoft.com/office/drawing/2014/main" id="{8890C058-038F-3DA7-1E47-B353E9A096F6}"/>
              </a:ext>
            </a:extLst>
          </p:cNvPr>
          <p:cNvSpPr txBox="1">
            <a:spLocks/>
          </p:cNvSpPr>
          <p:nvPr/>
        </p:nvSpPr>
        <p:spPr>
          <a:xfrm>
            <a:off x="1446213" y="257560"/>
            <a:ext cx="10488613"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د-4)نا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درستی سقط عمدی با بیان نا پسندی اخلاقی</a:t>
            </a:r>
            <a:endParaRPr lang="en-US" sz="22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60812" y="-137943"/>
            <a:ext cx="4114800" cy="4114800"/>
          </a:xfrm>
          <a:prstGeom prst="rect">
            <a:avLst/>
          </a:prstGeom>
        </p:spPr>
      </p:pic>
    </p:spTree>
    <p:extLst>
      <p:ext uri="{BB962C8B-B14F-4D97-AF65-F5344CB8AC3E}">
        <p14:creationId xmlns:p14="http://schemas.microsoft.com/office/powerpoint/2010/main" val="24127805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14469"/>
            <a:ext cx="12189882" cy="6850713"/>
          </a:xfrm>
          <a:prstGeom prst="rect">
            <a:avLst/>
          </a:prstGeom>
        </p:spPr>
      </p:pic>
      <p:pic>
        <p:nvPicPr>
          <p:cNvPr id="5" name="table">
            <a:extLst>
              <a:ext uri="{FF2B5EF4-FFF2-40B4-BE49-F238E27FC236}">
                <a16:creationId xmlns:a16="http://schemas.microsoft.com/office/drawing/2014/main" id="{07F28F4B-F2A4-E963-446E-89CA0962A296}"/>
              </a:ext>
            </a:extLst>
          </p:cNvPr>
          <p:cNvPicPr>
            <a:picLocks noGrp="1" noChangeAspect="1"/>
          </p:cNvPicPr>
          <p:nvPr>
            <p:ph idx="1"/>
          </p:nvPr>
        </p:nvPicPr>
        <p:blipFill rotWithShape="1">
          <a:blip r:embed="rId3"/>
          <a:srcRect b="44209"/>
          <a:stretch/>
        </p:blipFill>
        <p:spPr>
          <a:xfrm>
            <a:off x="989012" y="1371600"/>
            <a:ext cx="10717215" cy="3739159"/>
          </a:xfrm>
          <a:prstGeom prst="rect">
            <a:avLst/>
          </a:prstGeom>
        </p:spPr>
      </p:pic>
      <p:sp>
        <p:nvSpPr>
          <p:cNvPr id="7" name="Title 1">
            <a:extLst>
              <a:ext uri="{FF2B5EF4-FFF2-40B4-BE49-F238E27FC236}">
                <a16:creationId xmlns:a16="http://schemas.microsoft.com/office/drawing/2014/main" id="{8890C058-038F-3DA7-1E47-B353E9A096F6}"/>
              </a:ext>
            </a:extLst>
          </p:cNvPr>
          <p:cNvSpPr txBox="1">
            <a:spLocks/>
          </p:cNvSpPr>
          <p:nvPr/>
        </p:nvSpPr>
        <p:spPr>
          <a:xfrm>
            <a:off x="1444390" y="282299"/>
            <a:ext cx="10488613"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د-5 ) نا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درستی انتخاب سقط عمدی با بیان برخی عوارض سقط عمدی </a:t>
            </a:r>
            <a:endParaRPr lang="en-US" sz="22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8012" y="3716301"/>
            <a:ext cx="3124200" cy="3124200"/>
          </a:xfrm>
          <a:prstGeom prst="rect">
            <a:avLst/>
          </a:prstGeom>
        </p:spPr>
      </p:pic>
    </p:spTree>
    <p:extLst>
      <p:ext uri="{BB962C8B-B14F-4D97-AF65-F5344CB8AC3E}">
        <p14:creationId xmlns:p14="http://schemas.microsoft.com/office/powerpoint/2010/main" val="99128224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pic>
        <p:nvPicPr>
          <p:cNvPr id="5" name="table">
            <a:extLst>
              <a:ext uri="{FF2B5EF4-FFF2-40B4-BE49-F238E27FC236}">
                <a16:creationId xmlns:a16="http://schemas.microsoft.com/office/drawing/2014/main" id="{07F28F4B-F2A4-E963-446E-89CA0962A296}"/>
              </a:ext>
            </a:extLst>
          </p:cNvPr>
          <p:cNvPicPr>
            <a:picLocks noGrp="1" noChangeAspect="1"/>
          </p:cNvPicPr>
          <p:nvPr>
            <p:ph idx="1"/>
          </p:nvPr>
        </p:nvPicPr>
        <p:blipFill rotWithShape="1">
          <a:blip r:embed="rId3"/>
          <a:srcRect t="54754" b="-1"/>
          <a:stretch/>
        </p:blipFill>
        <p:spPr>
          <a:xfrm>
            <a:off x="989012" y="1676400"/>
            <a:ext cx="10942403" cy="3257550"/>
          </a:xfrm>
          <a:prstGeom prst="rect">
            <a:avLst/>
          </a:prstGeom>
        </p:spPr>
      </p:pic>
      <p:sp>
        <p:nvSpPr>
          <p:cNvPr id="7" name="Title 1">
            <a:extLst>
              <a:ext uri="{FF2B5EF4-FFF2-40B4-BE49-F238E27FC236}">
                <a16:creationId xmlns:a16="http://schemas.microsoft.com/office/drawing/2014/main" id="{8890C058-038F-3DA7-1E47-B353E9A096F6}"/>
              </a:ext>
            </a:extLst>
          </p:cNvPr>
          <p:cNvSpPr txBox="1">
            <a:spLocks/>
          </p:cNvSpPr>
          <p:nvPr/>
        </p:nvSpPr>
        <p:spPr>
          <a:xfrm>
            <a:off x="1444390" y="282299"/>
            <a:ext cx="10488613"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د-5 ) نا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درستی انتخاب سقط عمدی با بیان برخی عوارض سقط عمدی </a:t>
            </a:r>
            <a:endParaRPr lang="en-US" sz="22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5409772">
            <a:off x="4784269" y="4014264"/>
            <a:ext cx="2810492" cy="3607117"/>
          </a:xfrm>
          <a:prstGeom prst="rect">
            <a:avLst/>
          </a:prstGeom>
        </p:spPr>
      </p:pic>
    </p:spTree>
    <p:extLst>
      <p:ext uri="{BB962C8B-B14F-4D97-AF65-F5344CB8AC3E}">
        <p14:creationId xmlns:p14="http://schemas.microsoft.com/office/powerpoint/2010/main" val="4155163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583" y="3643"/>
            <a:ext cx="12189882" cy="685071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11" name="TextBox 10">
            <a:extLst>
              <a:ext uri="{FF2B5EF4-FFF2-40B4-BE49-F238E27FC236}">
                <a16:creationId xmlns:a16="http://schemas.microsoft.com/office/drawing/2014/main" id="{5C6D11FC-6B0B-C41B-E4D0-FFF2CB5E817A}"/>
              </a:ext>
            </a:extLst>
          </p:cNvPr>
          <p:cNvSpPr txBox="1"/>
          <p:nvPr/>
        </p:nvSpPr>
        <p:spPr>
          <a:xfrm>
            <a:off x="836612" y="1981200"/>
            <a:ext cx="10591800" cy="4293483"/>
          </a:xfrm>
          <a:prstGeom prst="rect">
            <a:avLst/>
          </a:prstGeom>
          <a:noFill/>
        </p:spPr>
        <p:txBody>
          <a:bodyPr wrap="square">
            <a:spAutoFit/>
          </a:bodyPr>
          <a:lstStyle/>
          <a:p>
            <a:pPr algn="just" rtl="1">
              <a:lnSpc>
                <a:spcPct val="200000"/>
              </a:lnSpc>
            </a:pPr>
            <a:r>
              <a:rPr lang="fa-IR" sz="2800" b="1" dirty="0">
                <a:cs typeface="B Nazanin" panose="00000400000000000000" pitchFamily="2" charset="-78"/>
              </a:rPr>
              <a:t>سقط جنین ولو در مرحله نطفه </a:t>
            </a:r>
            <a:r>
              <a:rPr lang="fa-IR" sz="2800" b="1" dirty="0">
                <a:solidFill>
                  <a:srgbClr val="FF0000"/>
                </a:solidFill>
                <a:cs typeface="B Nazanin" panose="00000400000000000000" pitchFamily="2" charset="-78"/>
              </a:rPr>
              <a:t>حرام</a:t>
            </a:r>
            <a:r>
              <a:rPr lang="fa-IR" sz="2800" b="1" dirty="0">
                <a:cs typeface="B Nazanin" panose="00000400000000000000" pitchFamily="2" charset="-78"/>
              </a:rPr>
              <a:t> است . </a:t>
            </a:r>
          </a:p>
          <a:p>
            <a:pPr algn="just" rtl="1">
              <a:lnSpc>
                <a:spcPct val="200000"/>
              </a:lnSpc>
            </a:pPr>
            <a:r>
              <a:rPr lang="fa-IR" sz="2800" dirty="0">
                <a:cs typeface="B Nazanin" panose="00000400000000000000" pitchFamily="2" charset="-78"/>
              </a:rPr>
              <a:t>اسحاق بن عمار می گوید: به امام کاظم ( ع ) عرض کردم، زن از باردار شدن می ترسد و دارو می نوشد تا آنچه در شکم دارد، بیفتد. امام فرمود: این کار را نباید کرد. گفتم: نطفه ای بیش نیست. نخستین چیزی که آفریده می شود نطفه است. استدلال امام این است که چون نطفه منشأ خلقت انسان است، </a:t>
            </a:r>
            <a:r>
              <a:rPr lang="fa-IR" sz="2800" b="1" u="sng" dirty="0">
                <a:cs typeface="B Nazanin" panose="00000400000000000000" pitchFamily="2" charset="-78"/>
              </a:rPr>
              <a:t>پس اسقاطش جایز نیست</a:t>
            </a:r>
            <a:r>
              <a:rPr lang="fa-IR" sz="2800" dirty="0">
                <a:cs typeface="B Nazanin" panose="00000400000000000000" pitchFamily="2" charset="-78"/>
              </a:rPr>
              <a:t>.</a:t>
            </a:r>
            <a:endParaRPr lang="en-US" sz="2800" dirty="0">
              <a:cs typeface="B Nazanin" panose="00000400000000000000" pitchFamily="2" charset="-78"/>
            </a:endParaRPr>
          </a:p>
        </p:txBody>
      </p:sp>
      <p:sp>
        <p:nvSpPr>
          <p:cNvPr id="12" name="Title 1">
            <a:extLst>
              <a:ext uri="{FF2B5EF4-FFF2-40B4-BE49-F238E27FC236}">
                <a16:creationId xmlns:a16="http://schemas.microsoft.com/office/drawing/2014/main" id="{D85656D3-A6E8-EB3A-A31E-A462C42080BA}"/>
              </a:ext>
            </a:extLst>
          </p:cNvPr>
          <p:cNvSpPr>
            <a:spLocks noGrp="1"/>
          </p:cNvSpPr>
          <p:nvPr>
            <p:ph type="title"/>
          </p:nvPr>
        </p:nvSpPr>
        <p:spPr>
          <a:xfrm>
            <a:off x="1616697" y="325217"/>
            <a:ext cx="10363200" cy="914400"/>
          </a:xfrm>
          <a:solidFill>
            <a:srgbClr val="FF93FF"/>
          </a:solidFill>
        </p:spPr>
        <p:txBody>
          <a:bodyPr>
            <a:noAutofit/>
          </a:bodyPr>
          <a:lstStyle/>
          <a:p>
            <a:pPr algn="r" rtl="1">
              <a:lnSpc>
                <a:spcPct val="130000"/>
              </a:lnSpc>
              <a:spcBef>
                <a:spcPts val="1200"/>
              </a:spcBef>
              <a:spcAft>
                <a:spcPts val="1200"/>
              </a:spcAft>
            </a:pPr>
            <a:r>
              <a:rPr lang="fa-IR" sz="3200" b="1" kern="1600" dirty="0">
                <a:latin typeface="Calibri Light" panose="020F0302020204030204" pitchFamily="34" charset="0"/>
                <a:ea typeface="Times New Roman" panose="02020603050405020304" pitchFamily="18" charset="0"/>
                <a:cs typeface="B Titr" panose="00000700000000000000" pitchFamily="2" charset="-78"/>
              </a:rPr>
              <a:t>نمی توان بی تفاوت ماند ..........</a:t>
            </a:r>
            <a:endParaRPr lang="en-US" sz="3200" b="1" dirty="0"/>
          </a:p>
        </p:txBody>
      </p:sp>
    </p:spTree>
    <p:extLst>
      <p:ext uri="{BB962C8B-B14F-4D97-AF65-F5344CB8AC3E}">
        <p14:creationId xmlns:p14="http://schemas.microsoft.com/office/powerpoint/2010/main" val="4033530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30" y="3643"/>
            <a:ext cx="12189882" cy="6850713"/>
          </a:xfrm>
          <a:prstGeom prst="rect">
            <a:avLst/>
          </a:prstGeom>
        </p:spPr>
      </p:pic>
      <p:pic>
        <p:nvPicPr>
          <p:cNvPr id="5" name="table">
            <a:extLst>
              <a:ext uri="{FF2B5EF4-FFF2-40B4-BE49-F238E27FC236}">
                <a16:creationId xmlns:a16="http://schemas.microsoft.com/office/drawing/2014/main" id="{FB2FDD2E-D244-D46C-58F1-D95091EAA524}"/>
              </a:ext>
            </a:extLst>
          </p:cNvPr>
          <p:cNvPicPr>
            <a:picLocks noGrp="1" noChangeAspect="1"/>
          </p:cNvPicPr>
          <p:nvPr>
            <p:ph idx="1"/>
          </p:nvPr>
        </p:nvPicPr>
        <p:blipFill rotWithShape="1">
          <a:blip r:embed="rId3"/>
          <a:srcRect b="41538"/>
          <a:stretch/>
        </p:blipFill>
        <p:spPr>
          <a:xfrm>
            <a:off x="990600" y="2074061"/>
            <a:ext cx="10791826" cy="3793339"/>
          </a:xfrm>
          <a:prstGeom prst="rect">
            <a:avLst/>
          </a:prstGeom>
        </p:spPr>
      </p:pic>
      <p:sp>
        <p:nvSpPr>
          <p:cNvPr id="7" name="Title 1">
            <a:extLst>
              <a:ext uri="{FF2B5EF4-FFF2-40B4-BE49-F238E27FC236}">
                <a16:creationId xmlns:a16="http://schemas.microsoft.com/office/drawing/2014/main" id="{8890C058-038F-3DA7-1E47-B353E9A096F6}"/>
              </a:ext>
            </a:extLst>
          </p:cNvPr>
          <p:cNvSpPr txBox="1">
            <a:spLocks/>
          </p:cNvSpPr>
          <p:nvPr/>
        </p:nvSpPr>
        <p:spPr>
          <a:xfrm>
            <a:off x="1446214" y="285269"/>
            <a:ext cx="10488613"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ه-کمک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به تصمیم‌گیری راهگشا و حرکت در مسیر حل مسئله فعلی </a:t>
            </a: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خانواده(مشاوره محور) </a:t>
            </a:r>
            <a:endParaRPr lang="en-US" sz="22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04412" y="685800"/>
            <a:ext cx="1828800" cy="1828800"/>
          </a:xfrm>
          <a:prstGeom prst="rect">
            <a:avLst/>
          </a:prstGeom>
        </p:spPr>
      </p:pic>
    </p:spTree>
    <p:extLst>
      <p:ext uri="{BB962C8B-B14F-4D97-AF65-F5344CB8AC3E}">
        <p14:creationId xmlns:p14="http://schemas.microsoft.com/office/powerpoint/2010/main" val="3175296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pic>
        <p:nvPicPr>
          <p:cNvPr id="5" name="table">
            <a:extLst>
              <a:ext uri="{FF2B5EF4-FFF2-40B4-BE49-F238E27FC236}">
                <a16:creationId xmlns:a16="http://schemas.microsoft.com/office/drawing/2014/main" id="{FB2FDD2E-D244-D46C-58F1-D95091EAA524}"/>
              </a:ext>
            </a:extLst>
          </p:cNvPr>
          <p:cNvPicPr>
            <a:picLocks noGrp="1" noChangeAspect="1"/>
          </p:cNvPicPr>
          <p:nvPr>
            <p:ph idx="1"/>
          </p:nvPr>
        </p:nvPicPr>
        <p:blipFill rotWithShape="1">
          <a:blip r:embed="rId3"/>
          <a:srcRect t="56923"/>
          <a:stretch/>
        </p:blipFill>
        <p:spPr>
          <a:xfrm>
            <a:off x="1065212" y="1560364"/>
            <a:ext cx="10793414" cy="3200400"/>
          </a:xfrm>
          <a:prstGeom prst="rect">
            <a:avLst/>
          </a:prstGeom>
        </p:spPr>
      </p:pic>
      <p:sp>
        <p:nvSpPr>
          <p:cNvPr id="7" name="Title 1">
            <a:extLst>
              <a:ext uri="{FF2B5EF4-FFF2-40B4-BE49-F238E27FC236}">
                <a16:creationId xmlns:a16="http://schemas.microsoft.com/office/drawing/2014/main" id="{8890C058-038F-3DA7-1E47-B353E9A096F6}"/>
              </a:ext>
            </a:extLst>
          </p:cNvPr>
          <p:cNvSpPr txBox="1">
            <a:spLocks/>
          </p:cNvSpPr>
          <p:nvPr/>
        </p:nvSpPr>
        <p:spPr>
          <a:xfrm>
            <a:off x="1446214" y="285269"/>
            <a:ext cx="10488613"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ه-کمک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به تصمیم‌گیری راهگشا و حرکت در مسیر حل مسئله فعلی </a:t>
            </a: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خانواده(مشاوره محور) </a:t>
            </a:r>
            <a:endParaRPr lang="en-US" sz="22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4687823" y="-61641"/>
            <a:ext cx="3749202" cy="12019385"/>
          </a:xfrm>
          <a:prstGeom prst="rect">
            <a:avLst/>
          </a:prstGeom>
        </p:spPr>
      </p:pic>
    </p:spTree>
    <p:extLst>
      <p:ext uri="{BB962C8B-B14F-4D97-AF65-F5344CB8AC3E}">
        <p14:creationId xmlns:p14="http://schemas.microsoft.com/office/powerpoint/2010/main" val="9902197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9" name="Title 1">
            <a:extLst>
              <a:ext uri="{FF2B5EF4-FFF2-40B4-BE49-F238E27FC236}">
                <a16:creationId xmlns:a16="http://schemas.microsoft.com/office/drawing/2014/main" id="{8890C058-038F-3DA7-1E47-B353E9A096F6}"/>
              </a:ext>
            </a:extLst>
          </p:cNvPr>
          <p:cNvSpPr txBox="1">
            <a:spLocks/>
          </p:cNvSpPr>
          <p:nvPr/>
        </p:nvSpPr>
        <p:spPr>
          <a:xfrm>
            <a:off x="1465236" y="224356"/>
            <a:ext cx="10488613" cy="595748"/>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کمک به تصمیم‌گیری راهگشا و حرکت در مسیر حل مسئله فعلی خانواده </a:t>
            </a:r>
            <a:endParaRPr lang="en-US" sz="2200"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
        <p:nvSpPr>
          <p:cNvPr id="2" name="Pentagon 1"/>
          <p:cNvSpPr/>
          <p:nvPr/>
        </p:nvSpPr>
        <p:spPr>
          <a:xfrm flipH="1">
            <a:off x="9066980" y="1033026"/>
            <a:ext cx="2856705" cy="1371600"/>
          </a:xfrm>
          <a:prstGeom prst="homePlate">
            <a:avLst/>
          </a:prstGeom>
          <a:solidFill>
            <a:srgbClr val="8F9FF1"/>
          </a:solidFill>
          <a:ln>
            <a:solidFill>
              <a:srgbClr val="8F9F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07000"/>
              </a:lnSpc>
            </a:pPr>
            <a:r>
              <a:rPr lang="fa-IR" sz="2000" b="1" dirty="0">
                <a:latin typeface="Calibri" panose="020F0502020204030204" pitchFamily="34" charset="0"/>
                <a:ea typeface="Calibri" panose="020F0502020204030204" pitchFamily="34" charset="0"/>
                <a:cs typeface="B Nazanin" panose="00000400000000000000" pitchFamily="2" charset="-78"/>
              </a:rPr>
              <a:t>بیان نمونه های موفق سبک زندگی در همان شرایطی که وی در آن قرار دارد</a:t>
            </a:r>
            <a:endParaRPr lang="en-US" sz="1100" dirty="0">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1370012" y="1040816"/>
            <a:ext cx="7543800" cy="1363809"/>
          </a:xfrm>
          <a:prstGeom prst="rect">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07000"/>
              </a:lnSpc>
            </a:pPr>
            <a:r>
              <a:rPr lang="ar-SA" b="1" dirty="0">
                <a:latin typeface="Calibri" panose="020F0502020204030204" pitchFamily="34" charset="0"/>
                <a:ea typeface="Calibri" panose="020F0502020204030204" pitchFamily="34" charset="0"/>
                <a:cs typeface="B Nazanin" panose="00000400000000000000" pitchFamily="2" charset="-78"/>
              </a:rPr>
              <a:t>مثال کسانی که هزینه زیاد زندگی را با درآمد کم مدیریت ( مهارت زندگی کم خرج ) با کسانی که شرایط فرزند داری در سنین متفاوت را با سبک زندگی خاصی مدیریت کرده اند</a:t>
            </a:r>
            <a:endParaRPr lang="en-US" sz="105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pPr>
            <a:r>
              <a:rPr lang="ar-SA" b="1" dirty="0">
                <a:latin typeface="Calibri" panose="020F0502020204030204" pitchFamily="34" charset="0"/>
                <a:ea typeface="Calibri" panose="020F0502020204030204" pitchFamily="34" charset="0"/>
                <a:cs typeface="B Nazanin" panose="00000400000000000000" pitchFamily="2" charset="-78"/>
              </a:rPr>
              <a:t>سعی کنید الگو با داستانی که که مطرح می کنید با موضوع او تطابق خوبی داشته باشد</a:t>
            </a:r>
            <a:endParaRPr lang="en-US" sz="1050" dirty="0">
              <a:latin typeface="Calibri" panose="020F0502020204030204" pitchFamily="34" charset="0"/>
              <a:ea typeface="Calibri" panose="020F0502020204030204" pitchFamily="34" charset="0"/>
              <a:cs typeface="Arial" panose="020B0604020202020204" pitchFamily="34" charset="0"/>
            </a:endParaRPr>
          </a:p>
        </p:txBody>
      </p:sp>
      <p:sp>
        <p:nvSpPr>
          <p:cNvPr id="8" name="Pentagon 7"/>
          <p:cNvSpPr/>
          <p:nvPr/>
        </p:nvSpPr>
        <p:spPr>
          <a:xfrm flipH="1">
            <a:off x="9066979" y="3048338"/>
            <a:ext cx="2856705" cy="1371262"/>
          </a:xfrm>
          <a:prstGeom prst="homePlate">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07000"/>
              </a:lnSpc>
            </a:pPr>
            <a:r>
              <a:rPr lang="ar-SA" sz="2000" b="1" dirty="0">
                <a:latin typeface="Calibri" panose="020F0502020204030204" pitchFamily="34" charset="0"/>
                <a:ea typeface="Calibri" panose="020F0502020204030204" pitchFamily="34" charset="0"/>
                <a:cs typeface="B Nazanin" panose="00000400000000000000" pitchFamily="2" charset="-78"/>
              </a:rPr>
              <a:t>آگاه سازی نسبت به قوانین حمایتی</a:t>
            </a:r>
            <a:endParaRPr lang="en-US" sz="1100" dirty="0">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1370012" y="3057119"/>
            <a:ext cx="7543800" cy="1362481"/>
          </a:xfrm>
          <a:prstGeom prst="rect">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07000"/>
              </a:lnSpc>
            </a:pPr>
            <a:r>
              <a:rPr lang="ar-SA" b="1" dirty="0">
                <a:latin typeface="Calibri" panose="020F0502020204030204" pitchFamily="34" charset="0"/>
                <a:ea typeface="Calibri" panose="020F0502020204030204" pitchFamily="34" charset="0"/>
                <a:cs typeface="B Nazanin" panose="00000400000000000000" pitchFamily="2" charset="-78"/>
              </a:rPr>
              <a:t>اگر نگرانی نسبت به وضیت معیشتی و حمایتی خود دارد ، درابره قوانینی که حامی وی است بگویید.</a:t>
            </a:r>
            <a:endParaRPr lang="en-US" sz="105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pPr>
            <a:r>
              <a:rPr lang="ar-SA" b="1" dirty="0">
                <a:latin typeface="Calibri" panose="020F0502020204030204" pitchFamily="34" charset="0"/>
                <a:ea typeface="Calibri" panose="020F0502020204030204" pitchFamily="34" charset="0"/>
                <a:cs typeface="B Nazanin" panose="00000400000000000000" pitchFamily="2" charset="-78"/>
              </a:rPr>
              <a:t>برای نمونه ، آگاه سازی در خصوص قوانین حمایتی نسبت به خانواده به ویژه بیمه مادران باردار و شیرده و معرفی کلینیک های دانشگاهی ( تخصصی و فوق تخصصی ) ارزان قیمت.</a:t>
            </a:r>
            <a:endParaRPr lang="en-US" sz="1050" dirty="0">
              <a:latin typeface="Calibri" panose="020F0502020204030204" pitchFamily="34" charset="0"/>
              <a:ea typeface="Calibri" panose="020F0502020204030204" pitchFamily="34" charset="0"/>
              <a:cs typeface="Arial" panose="020B0604020202020204" pitchFamily="34" charset="0"/>
            </a:endParaRPr>
          </a:p>
        </p:txBody>
      </p:sp>
      <p:sp>
        <p:nvSpPr>
          <p:cNvPr id="13" name="Pentagon 12"/>
          <p:cNvSpPr/>
          <p:nvPr/>
        </p:nvSpPr>
        <p:spPr>
          <a:xfrm flipH="1">
            <a:off x="9120242" y="5079731"/>
            <a:ext cx="2856705" cy="1371262"/>
          </a:xfrm>
          <a:prstGeom prst="homePlate">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07000"/>
              </a:lnSpc>
            </a:pPr>
            <a:r>
              <a:rPr lang="ar-SA" sz="2000" b="1" dirty="0">
                <a:latin typeface="Calibri" panose="020F0502020204030204" pitchFamily="34" charset="0"/>
                <a:ea typeface="Calibri" panose="020F0502020204030204" pitchFamily="34" charset="0"/>
                <a:cs typeface="B Nazanin" panose="00000400000000000000" pitchFamily="2" charset="-78"/>
              </a:rPr>
              <a:t>راهنمایی درباره نحوه توانمند شدن اقتصادی</a:t>
            </a:r>
            <a:endParaRPr lang="en-US" sz="1100" dirty="0">
              <a:latin typeface="Calibri" panose="020F0502020204030204" pitchFamily="34" charset="0"/>
              <a:ea typeface="Calibri" panose="020F0502020204030204" pitchFamily="34" charset="0"/>
              <a:cs typeface="Arial" panose="020B0604020202020204" pitchFamily="34" charset="0"/>
            </a:endParaRPr>
          </a:p>
        </p:txBody>
      </p:sp>
      <p:sp>
        <p:nvSpPr>
          <p:cNvPr id="14" name="Rectangle 13"/>
          <p:cNvSpPr/>
          <p:nvPr/>
        </p:nvSpPr>
        <p:spPr>
          <a:xfrm>
            <a:off x="1363508" y="5071332"/>
            <a:ext cx="7543800" cy="1362481"/>
          </a:xfrm>
          <a:prstGeom prst="rect">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07000"/>
              </a:lnSpc>
            </a:pPr>
            <a:r>
              <a:rPr lang="ar-SA" b="1" dirty="0">
                <a:latin typeface="Calibri" panose="020F0502020204030204" pitchFamily="34" charset="0"/>
                <a:ea typeface="Calibri" panose="020F0502020204030204" pitchFamily="34" charset="0"/>
                <a:cs typeface="B Nazanin" panose="00000400000000000000" pitchFamily="2" charset="-78"/>
              </a:rPr>
              <a:t>اگر دچار مشکل  اقتصادی با نگرانی  اقتصادی است ، به توانمندی های او و با توانمندی هایی که برای مدیریت زندگی می تواند کسب کند اشاره کنیم. فهرستی از مشاغل خانگی در اختیار وی قرار داده شود.</a:t>
            </a:r>
            <a:endParaRPr lang="en-US" sz="105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pPr>
            <a:r>
              <a:rPr lang="ar-SA" b="1" dirty="0">
                <a:latin typeface="Calibri" panose="020F0502020204030204" pitchFamily="34" charset="0"/>
                <a:ea typeface="Calibri" panose="020F0502020204030204" pitchFamily="34" charset="0"/>
                <a:cs typeface="B Nazanin" panose="00000400000000000000" pitchFamily="2" charset="-78"/>
              </a:rPr>
              <a:t>پیشنهاد اپلیکشن های فروش تولیدات و نیز سامانه های مجوز و تسهیلات  مشاغل خانگی</a:t>
            </a:r>
            <a:endParaRPr lang="en-US" sz="105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4879435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9" name="Title 1">
            <a:extLst>
              <a:ext uri="{FF2B5EF4-FFF2-40B4-BE49-F238E27FC236}">
                <a16:creationId xmlns:a16="http://schemas.microsoft.com/office/drawing/2014/main" id="{8890C058-038F-3DA7-1E47-B353E9A096F6}"/>
              </a:ext>
            </a:extLst>
          </p:cNvPr>
          <p:cNvSpPr txBox="1">
            <a:spLocks/>
          </p:cNvSpPr>
          <p:nvPr/>
        </p:nvSpPr>
        <p:spPr>
          <a:xfrm>
            <a:off x="1465236" y="224356"/>
            <a:ext cx="10488613" cy="595748"/>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کمک به تصمیم‌گیری راهگشا و حرکت در مسیر حل مسئله فعلی خانواده </a:t>
            </a:r>
            <a:endParaRPr lang="en-US" sz="2200"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
        <p:nvSpPr>
          <p:cNvPr id="2" name="Pentagon 1"/>
          <p:cNvSpPr/>
          <p:nvPr/>
        </p:nvSpPr>
        <p:spPr>
          <a:xfrm flipH="1">
            <a:off x="9066980" y="1033026"/>
            <a:ext cx="2856705" cy="1371600"/>
          </a:xfrm>
          <a:prstGeom prst="homePlate">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07000"/>
              </a:lnSpc>
            </a:pPr>
            <a:r>
              <a:rPr lang="ar-SA" sz="2000" b="1" dirty="0">
                <a:latin typeface="Calibri" panose="020F0502020204030204" pitchFamily="34" charset="0"/>
                <a:ea typeface="Calibri" panose="020F0502020204030204" pitchFamily="34" charset="0"/>
                <a:cs typeface="B Nazanin" panose="00000400000000000000" pitchFamily="2" charset="-78"/>
              </a:rPr>
              <a:t>آگاهی سازی نسبت به امکان سرپرستی چند فرزند</a:t>
            </a:r>
            <a:endParaRPr lang="en-US" sz="1100" dirty="0">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1370012" y="1040816"/>
            <a:ext cx="7543800" cy="1363809"/>
          </a:xfrm>
          <a:prstGeom prst="rect">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07000"/>
              </a:lnSpc>
            </a:pPr>
            <a:r>
              <a:rPr lang="ar-SA" sz="1400" b="1" dirty="0">
                <a:latin typeface="Calibri" panose="020F0502020204030204" pitchFamily="34" charset="0"/>
                <a:ea typeface="Calibri" panose="020F0502020204030204" pitchFamily="34" charset="0"/>
                <a:cs typeface="B Nazanin" panose="00000400000000000000" pitchFamily="2" charset="-78"/>
              </a:rPr>
              <a:t>اگر نگرانی وی نسبت به مدیریت شرایط چند فرزندی بگویید : </a:t>
            </a:r>
            <a:r>
              <a:rPr lang="en-US" sz="1400" b="1" dirty="0">
                <a:latin typeface="Calibri" panose="020F0502020204030204" pitchFamily="34" charset="0"/>
                <a:ea typeface="Calibri" panose="020F0502020204030204" pitchFamily="34" charset="0"/>
                <a:cs typeface="B Nazanin" panose="00000400000000000000" pitchFamily="2" charset="-78"/>
              </a:rPr>
              <a:t>»</a:t>
            </a:r>
            <a:r>
              <a:rPr lang="ar-SA" sz="1400" b="1" dirty="0">
                <a:latin typeface="Calibri" panose="020F0502020204030204" pitchFamily="34" charset="0"/>
                <a:ea typeface="Calibri" panose="020F0502020204030204" pitchFamily="34" charset="0"/>
                <a:cs typeface="B Nazanin" panose="00000400000000000000" pitchFamily="2" charset="-78"/>
              </a:rPr>
              <a:t>پدران و مادران قدیم که در شرایط سخت، چندین فرزند رو مدیریت میکردن، چیکار میکردن؟در صورتی که زندگی وی شرایط خیلی خاصی دارد )از جمله اشتغال سنگین و </a:t>
            </a:r>
            <a:r>
              <a:rPr lang="fa-IR" sz="1400" b="1" dirty="0">
                <a:latin typeface="Calibri" panose="020F0502020204030204" pitchFamily="34" charset="0"/>
                <a:ea typeface="Calibri" panose="020F0502020204030204" pitchFamily="34" charset="0"/>
                <a:cs typeface="B Nazanin" panose="00000400000000000000" pitchFamily="2" charset="-78"/>
              </a:rPr>
              <a:t>..</a:t>
            </a:r>
            <a:r>
              <a:rPr lang="ar-SA" sz="1400" b="1" dirty="0">
                <a:latin typeface="Calibri" panose="020F0502020204030204" pitchFamily="34" charset="0"/>
                <a:ea typeface="Calibri" panose="020F0502020204030204" pitchFamily="34" charset="0"/>
                <a:cs typeface="B Nazanin" panose="00000400000000000000" pitchFamily="2" charset="-78"/>
              </a:rPr>
              <a:t>برای نمونه، کمک از فامیل، پرستار گرفتن، مهد محل کار، حضور فرزند در محل کار، تقسیم کار با همسر و خانواده همسر، در نهایت و در صورت عدم وجود هیچ امکانی، به راه</a:t>
            </a:r>
            <a:r>
              <a:rPr lang="fa-IR" sz="1400" b="1" dirty="0">
                <a:latin typeface="Calibri" panose="020F0502020204030204" pitchFamily="34" charset="0"/>
                <a:ea typeface="Calibri" panose="020F0502020204030204" pitchFamily="34" charset="0"/>
                <a:cs typeface="B Nazanin" panose="00000400000000000000" pitchFamily="2" charset="-78"/>
              </a:rPr>
              <a:t> </a:t>
            </a:r>
            <a:r>
              <a:rPr lang="ar-SA" sz="1400" b="1" dirty="0">
                <a:latin typeface="Calibri" panose="020F0502020204030204" pitchFamily="34" charset="0"/>
                <a:ea typeface="Calibri" panose="020F0502020204030204" pitchFamily="34" charset="0"/>
                <a:cs typeface="B Nazanin" panose="00000400000000000000" pitchFamily="2" charset="-78"/>
              </a:rPr>
              <a:t>حلهای دیگر مثل سپردن سرپرستی به بهزیستی فکر کنید</a:t>
            </a:r>
            <a:endParaRPr lang="en-US" sz="105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pPr>
            <a:endParaRPr lang="en-US" sz="1050" dirty="0">
              <a:latin typeface="Calibri" panose="020F0502020204030204" pitchFamily="34" charset="0"/>
              <a:ea typeface="Calibri" panose="020F0502020204030204" pitchFamily="34" charset="0"/>
              <a:cs typeface="Arial" panose="020B0604020202020204" pitchFamily="34" charset="0"/>
            </a:endParaRPr>
          </a:p>
        </p:txBody>
      </p:sp>
      <p:sp>
        <p:nvSpPr>
          <p:cNvPr id="8" name="Pentagon 7"/>
          <p:cNvSpPr/>
          <p:nvPr/>
        </p:nvSpPr>
        <p:spPr>
          <a:xfrm flipH="1">
            <a:off x="9066979" y="3048338"/>
            <a:ext cx="2856705" cy="1371262"/>
          </a:xfrm>
          <a:prstGeom prst="homePlate">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07000"/>
              </a:lnSpc>
            </a:pPr>
            <a:r>
              <a:rPr lang="ar-SA" sz="2000" b="1" dirty="0">
                <a:latin typeface="Calibri" panose="020F0502020204030204" pitchFamily="34" charset="0"/>
                <a:ea typeface="Calibri" panose="020F0502020204030204" pitchFamily="34" charset="0"/>
                <a:cs typeface="B Nazanin" panose="00000400000000000000" pitchFamily="2" charset="-78"/>
              </a:rPr>
              <a:t>آگاهی سازی نسبت به امکان واگذاری سرپرستی</a:t>
            </a:r>
            <a:endParaRPr lang="en-US" sz="1100" dirty="0">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1370012" y="3057119"/>
            <a:ext cx="7543800" cy="1362481"/>
          </a:xfrm>
          <a:prstGeom prst="rect">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pPr>
            <a:r>
              <a:rPr lang="ar-SA" b="1">
                <a:solidFill>
                  <a:prstClr val="white"/>
                </a:solidFill>
                <a:latin typeface="Calibri" panose="020F0502020204030204" pitchFamily="34" charset="0"/>
                <a:ea typeface="Calibri" panose="020F0502020204030204" pitchFamily="34" charset="0"/>
                <a:cs typeface="B Nazanin" panose="00000400000000000000" pitchFamily="2" charset="-78"/>
              </a:rPr>
              <a:t>در صورتی که به هیچ وجه والدین امکان سرپرستی جنین را نداشته باشند، پیشنهاد واگذاری سرپرستی جنین به بهزیستی را بدهید</a:t>
            </a:r>
            <a:endParaRPr lang="en-US" sz="1050" dirty="0">
              <a:solidFill>
                <a:prstClr val="white"/>
              </a:solidFill>
              <a:latin typeface="Calibri" panose="020F0502020204030204" pitchFamily="34" charset="0"/>
              <a:ea typeface="Calibri" panose="020F0502020204030204" pitchFamily="34" charset="0"/>
              <a:cs typeface="Arial" panose="020B0604020202020204" pitchFamily="34" charset="0"/>
            </a:endParaRPr>
          </a:p>
        </p:txBody>
      </p:sp>
      <p:sp>
        <p:nvSpPr>
          <p:cNvPr id="13" name="Pentagon 12"/>
          <p:cNvSpPr/>
          <p:nvPr/>
        </p:nvSpPr>
        <p:spPr>
          <a:xfrm flipH="1">
            <a:off x="9120242" y="5079731"/>
            <a:ext cx="2856705" cy="1371262"/>
          </a:xfrm>
          <a:prstGeom prst="homePlate">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07000"/>
              </a:lnSpc>
            </a:pPr>
            <a:r>
              <a:rPr lang="ar-SA" sz="2000" b="1" dirty="0">
                <a:latin typeface="Calibri" panose="020F0502020204030204" pitchFamily="34" charset="0"/>
                <a:ea typeface="Calibri" panose="020F0502020204030204" pitchFamily="34" charset="0"/>
                <a:cs typeface="B Nazanin" panose="00000400000000000000" pitchFamily="2" charset="-78"/>
              </a:rPr>
              <a:t>توجه به ظرفیت توکل</a:t>
            </a:r>
            <a:endParaRPr lang="en-US" sz="1100" dirty="0">
              <a:latin typeface="Calibri" panose="020F0502020204030204" pitchFamily="34" charset="0"/>
              <a:ea typeface="Calibri" panose="020F0502020204030204" pitchFamily="34" charset="0"/>
              <a:cs typeface="Arial" panose="020B0604020202020204" pitchFamily="34" charset="0"/>
            </a:endParaRPr>
          </a:p>
        </p:txBody>
      </p:sp>
      <p:sp>
        <p:nvSpPr>
          <p:cNvPr id="14" name="Rectangle 13"/>
          <p:cNvSpPr/>
          <p:nvPr/>
        </p:nvSpPr>
        <p:spPr>
          <a:xfrm>
            <a:off x="1363508" y="5071332"/>
            <a:ext cx="7543800" cy="1362481"/>
          </a:xfrm>
          <a:prstGeom prst="rect">
            <a:avLst/>
          </a:prstGeom>
          <a:solidFill>
            <a:srgbClr val="8F9F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defTabSz="914126" rtl="1">
              <a:lnSpc>
                <a:spcPct val="107000"/>
              </a:lnSpc>
            </a:pPr>
            <a:r>
              <a:rPr lang="ar-SA" sz="1600" b="1">
                <a:solidFill>
                  <a:schemeClr val="bg1"/>
                </a:solidFill>
                <a:latin typeface="Calibri" panose="020F0502020204030204" pitchFamily="34" charset="0"/>
                <a:ea typeface="Calibri" panose="020F0502020204030204" pitchFamily="34" charset="0"/>
                <a:cs typeface="B Nazanin" panose="00000400000000000000" pitchFamily="2" charset="-78"/>
              </a:rPr>
              <a:t>همیشه افراد با وجود همه طراحیها، نگرانیهایی هم دارند. سپردن مرتفع کردن بقیه نگرانیهایی که در دایره توانمندی ما نیست به خداوند، امیدآفرین است. برای نمونه، گفته شود: »با توجه به مشکالتی که داری و میدونی خدا در هیچ شرایطی راضی به سقط بچه نیست، با خدا معامله کن و پای فرزندت بایست. خدا طرف معامله خوبیه« یا بگوید: »با ایمان قلبی کامل، هروقت نگران شدی، بسپرش به خدا</a:t>
            </a:r>
            <a:r>
              <a:rPr lang="en-US" sz="1600" b="1">
                <a:solidFill>
                  <a:schemeClr val="bg1"/>
                </a:solidFill>
                <a:latin typeface="Calibri" panose="020F0502020204030204" pitchFamily="34" charset="0"/>
                <a:ea typeface="Calibri" panose="020F0502020204030204" pitchFamily="34" charset="0"/>
                <a:cs typeface="B Nazanin" panose="00000400000000000000" pitchFamily="2" charset="-78"/>
              </a:rPr>
              <a:t>.«</a:t>
            </a:r>
            <a:endParaRPr lang="en-US" sz="1000" dirty="0">
              <a:solidFill>
                <a:schemeClr val="bg1"/>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873662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3643"/>
            <a:ext cx="12189882" cy="6850713"/>
          </a:xfrm>
          <a:prstGeom prst="rect">
            <a:avLst/>
          </a:prstGeom>
        </p:spPr>
      </p:pic>
      <p:pic>
        <p:nvPicPr>
          <p:cNvPr id="4" name="table">
            <a:extLst>
              <a:ext uri="{FF2B5EF4-FFF2-40B4-BE49-F238E27FC236}">
                <a16:creationId xmlns:a16="http://schemas.microsoft.com/office/drawing/2014/main" id="{482B5ADF-DD07-BFB2-33BA-61177FA4F1D8}"/>
              </a:ext>
            </a:extLst>
          </p:cNvPr>
          <p:cNvPicPr>
            <a:picLocks noGrp="1" noChangeAspect="1"/>
          </p:cNvPicPr>
          <p:nvPr>
            <p:ph idx="1"/>
          </p:nvPr>
        </p:nvPicPr>
        <p:blipFill rotWithShape="1">
          <a:blip r:embed="rId3"/>
          <a:srcRect b="33824"/>
          <a:stretch/>
        </p:blipFill>
        <p:spPr>
          <a:xfrm>
            <a:off x="751536" y="1117637"/>
            <a:ext cx="10512425" cy="5029200"/>
          </a:xfrm>
          <a:prstGeom prst="rect">
            <a:avLst/>
          </a:prstGeom>
        </p:spPr>
      </p:pic>
      <p:sp>
        <p:nvSpPr>
          <p:cNvPr id="6" name="Title 1">
            <a:extLst>
              <a:ext uri="{FF2B5EF4-FFF2-40B4-BE49-F238E27FC236}">
                <a16:creationId xmlns:a16="http://schemas.microsoft.com/office/drawing/2014/main" id="{8890C058-038F-3DA7-1E47-B353E9A096F6}"/>
              </a:ext>
            </a:extLst>
          </p:cNvPr>
          <p:cNvSpPr txBox="1">
            <a:spLocks/>
          </p:cNvSpPr>
          <p:nvPr/>
        </p:nvSpPr>
        <p:spPr>
          <a:xfrm>
            <a:off x="1446213" y="319445"/>
            <a:ext cx="10537800"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و)تثبیت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تصمیم صحیح از طریق احساسات واقعی</a:t>
            </a:r>
            <a:endParaRPr lang="en-US" sz="2200"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26115"/>
          <a:stretch/>
        </p:blipFill>
        <p:spPr>
          <a:xfrm flipH="1">
            <a:off x="9551432" y="1117638"/>
            <a:ext cx="2667000" cy="4972862"/>
          </a:xfrm>
          <a:prstGeom prst="rect">
            <a:avLst/>
          </a:prstGeom>
        </p:spPr>
      </p:pic>
    </p:spTree>
    <p:extLst>
      <p:ext uri="{BB962C8B-B14F-4D97-AF65-F5344CB8AC3E}">
        <p14:creationId xmlns:p14="http://schemas.microsoft.com/office/powerpoint/2010/main" val="42247911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3643"/>
            <a:ext cx="12189882" cy="6850713"/>
          </a:xfrm>
          <a:prstGeom prst="rect">
            <a:avLst/>
          </a:prstGeom>
        </p:spPr>
      </p:pic>
      <p:pic>
        <p:nvPicPr>
          <p:cNvPr id="4" name="table">
            <a:extLst>
              <a:ext uri="{FF2B5EF4-FFF2-40B4-BE49-F238E27FC236}">
                <a16:creationId xmlns:a16="http://schemas.microsoft.com/office/drawing/2014/main" id="{482B5ADF-DD07-BFB2-33BA-61177FA4F1D8}"/>
              </a:ext>
            </a:extLst>
          </p:cNvPr>
          <p:cNvPicPr>
            <a:picLocks noGrp="1" noChangeAspect="1"/>
          </p:cNvPicPr>
          <p:nvPr>
            <p:ph idx="1"/>
          </p:nvPr>
        </p:nvPicPr>
        <p:blipFill rotWithShape="1">
          <a:blip r:embed="rId3"/>
          <a:srcRect t="64706"/>
          <a:stretch/>
        </p:blipFill>
        <p:spPr>
          <a:xfrm>
            <a:off x="858091" y="1092143"/>
            <a:ext cx="11122025" cy="2859322"/>
          </a:xfrm>
          <a:prstGeom prst="rect">
            <a:avLst/>
          </a:prstGeom>
        </p:spPr>
      </p:pic>
      <p:sp>
        <p:nvSpPr>
          <p:cNvPr id="6" name="Title 1">
            <a:extLst>
              <a:ext uri="{FF2B5EF4-FFF2-40B4-BE49-F238E27FC236}">
                <a16:creationId xmlns:a16="http://schemas.microsoft.com/office/drawing/2014/main" id="{8890C058-038F-3DA7-1E47-B353E9A096F6}"/>
              </a:ext>
            </a:extLst>
          </p:cNvPr>
          <p:cNvSpPr txBox="1">
            <a:spLocks/>
          </p:cNvSpPr>
          <p:nvPr/>
        </p:nvSpPr>
        <p:spPr>
          <a:xfrm>
            <a:off x="1446213" y="319445"/>
            <a:ext cx="10537800"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و)تثبیت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تصمیم صحیح از طریق احساسات واقعی</a:t>
            </a:r>
            <a:endParaRPr lang="en-US" sz="2200"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51012" y="3537832"/>
            <a:ext cx="3316524" cy="3316524"/>
          </a:xfrm>
          <a:prstGeom prst="rect">
            <a:avLst/>
          </a:prstGeom>
        </p:spPr>
      </p:pic>
    </p:spTree>
    <p:extLst>
      <p:ext uri="{BB962C8B-B14F-4D97-AF65-F5344CB8AC3E}">
        <p14:creationId xmlns:p14="http://schemas.microsoft.com/office/powerpoint/2010/main" val="9417354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89882" cy="6850713"/>
          </a:xfrm>
          <a:prstGeom prst="rect">
            <a:avLst/>
          </a:prstGeom>
        </p:spPr>
      </p:pic>
      <p:sp>
        <p:nvSpPr>
          <p:cNvPr id="2" name="Title 1">
            <a:extLst>
              <a:ext uri="{FF2B5EF4-FFF2-40B4-BE49-F238E27FC236}">
                <a16:creationId xmlns:a16="http://schemas.microsoft.com/office/drawing/2014/main" id="{E75D0875-67C7-0384-4755-34B0E408E42E}"/>
              </a:ext>
            </a:extLst>
          </p:cNvPr>
          <p:cNvSpPr>
            <a:spLocks noGrp="1"/>
          </p:cNvSpPr>
          <p:nvPr>
            <p:ph type="title"/>
          </p:nvPr>
        </p:nvSpPr>
        <p:spPr>
          <a:xfrm>
            <a:off x="-763588" y="2305814"/>
            <a:ext cx="2816362" cy="838200"/>
          </a:xfrm>
        </p:spPr>
        <p:txBody>
          <a:bodyPr>
            <a:normAutofit/>
          </a:bodyPr>
          <a:lstStyle/>
          <a:p>
            <a:pPr algn="r"/>
            <a:r>
              <a:rPr kumimoji="0" lang="en-US" sz="2400" b="1" i="0" u="none" strike="noStrike" kern="1200" cap="none" spc="0" normalizeH="0" baseline="0" noProof="0" dirty="0">
                <a:ln>
                  <a:noFill/>
                </a:ln>
                <a:solidFill>
                  <a:srgbClr val="001E00"/>
                </a:solidFill>
                <a:effectLst/>
                <a:uLnTx/>
                <a:uFillTx/>
                <a:latin typeface="Calibri Light" panose="020F0302020204030204" pitchFamily="34" charset="0"/>
                <a:ea typeface="Times New Roman" panose="02020603050405020304" pitchFamily="18" charset="0"/>
                <a:cs typeface="B Zar" panose="00000400000000000000" pitchFamily="2" charset="-78"/>
              </a:rPr>
              <a:t/>
            </a:r>
            <a:br>
              <a:rPr kumimoji="0" lang="en-US" sz="2400" b="1" i="0" u="none" strike="noStrike" kern="1200" cap="none" spc="0" normalizeH="0" baseline="0" noProof="0" dirty="0">
                <a:ln>
                  <a:noFill/>
                </a:ln>
                <a:solidFill>
                  <a:srgbClr val="001E00"/>
                </a:solidFill>
                <a:effectLst/>
                <a:uLnTx/>
                <a:uFillTx/>
                <a:latin typeface="Calibri Light" panose="020F0302020204030204" pitchFamily="34" charset="0"/>
                <a:ea typeface="Times New Roman" panose="02020603050405020304" pitchFamily="18" charset="0"/>
                <a:cs typeface="B Zar" panose="00000400000000000000" pitchFamily="2" charset="-78"/>
              </a:rPr>
            </a:br>
            <a:endParaRPr lang="en-US" sz="2400" dirty="0"/>
          </a:p>
        </p:txBody>
      </p:sp>
      <p:pic>
        <p:nvPicPr>
          <p:cNvPr id="4" name="table">
            <a:extLst>
              <a:ext uri="{FF2B5EF4-FFF2-40B4-BE49-F238E27FC236}">
                <a16:creationId xmlns:a16="http://schemas.microsoft.com/office/drawing/2014/main" id="{45FD547D-D1C6-C894-2243-A501DA2518AD}"/>
              </a:ext>
            </a:extLst>
          </p:cNvPr>
          <p:cNvPicPr>
            <a:picLocks noGrp="1" noChangeAspect="1"/>
          </p:cNvPicPr>
          <p:nvPr>
            <p:ph idx="1"/>
          </p:nvPr>
        </p:nvPicPr>
        <p:blipFill rotWithShape="1">
          <a:blip r:embed="rId3"/>
          <a:srcRect b="40581"/>
          <a:stretch/>
        </p:blipFill>
        <p:spPr>
          <a:xfrm>
            <a:off x="751536" y="1289237"/>
            <a:ext cx="11071200" cy="4959163"/>
          </a:xfrm>
          <a:prstGeom prst="rect">
            <a:avLst/>
          </a:prstGeom>
        </p:spPr>
      </p:pic>
      <p:sp>
        <p:nvSpPr>
          <p:cNvPr id="8" name="Title 1">
            <a:extLst>
              <a:ext uri="{FF2B5EF4-FFF2-40B4-BE49-F238E27FC236}">
                <a16:creationId xmlns:a16="http://schemas.microsoft.com/office/drawing/2014/main" id="{8890C058-038F-3DA7-1E47-B353E9A096F6}"/>
              </a:ext>
            </a:extLst>
          </p:cNvPr>
          <p:cNvSpPr txBox="1">
            <a:spLocks/>
          </p:cNvSpPr>
          <p:nvPr/>
        </p:nvSpPr>
        <p:spPr>
          <a:xfrm>
            <a:off x="1370012" y="319445"/>
            <a:ext cx="10488613"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ز ) راهکارهای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مؤثر (با رعایت صداقت و انصاف)</a:t>
            </a:r>
            <a:endParaRPr lang="en-US" sz="2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237292300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2755" y="7287"/>
            <a:ext cx="12189882" cy="6850713"/>
          </a:xfrm>
          <a:prstGeom prst="rect">
            <a:avLst/>
          </a:prstGeom>
        </p:spPr>
      </p:pic>
      <p:pic>
        <p:nvPicPr>
          <p:cNvPr id="4" name="table">
            <a:extLst>
              <a:ext uri="{FF2B5EF4-FFF2-40B4-BE49-F238E27FC236}">
                <a16:creationId xmlns:a16="http://schemas.microsoft.com/office/drawing/2014/main" id="{45FD547D-D1C6-C894-2243-A501DA2518AD}"/>
              </a:ext>
            </a:extLst>
          </p:cNvPr>
          <p:cNvPicPr>
            <a:picLocks noGrp="1" noChangeAspect="1"/>
          </p:cNvPicPr>
          <p:nvPr>
            <p:ph idx="1"/>
          </p:nvPr>
        </p:nvPicPr>
        <p:blipFill rotWithShape="1">
          <a:blip r:embed="rId3"/>
          <a:srcRect t="57457"/>
          <a:stretch/>
        </p:blipFill>
        <p:spPr>
          <a:xfrm>
            <a:off x="792764" y="1203826"/>
            <a:ext cx="11071200" cy="3749174"/>
          </a:xfrm>
          <a:prstGeom prst="rect">
            <a:avLst/>
          </a:prstGeom>
        </p:spPr>
      </p:pic>
      <p:sp>
        <p:nvSpPr>
          <p:cNvPr id="2" name="Title 1">
            <a:extLst>
              <a:ext uri="{FF2B5EF4-FFF2-40B4-BE49-F238E27FC236}">
                <a16:creationId xmlns:a16="http://schemas.microsoft.com/office/drawing/2014/main" id="{E75D0875-67C7-0384-4755-34B0E408E42E}"/>
              </a:ext>
            </a:extLst>
          </p:cNvPr>
          <p:cNvSpPr>
            <a:spLocks noGrp="1"/>
          </p:cNvSpPr>
          <p:nvPr>
            <p:ph type="title"/>
          </p:nvPr>
        </p:nvSpPr>
        <p:spPr>
          <a:xfrm>
            <a:off x="-763588" y="2305814"/>
            <a:ext cx="2816362" cy="838200"/>
          </a:xfrm>
        </p:spPr>
        <p:txBody>
          <a:bodyPr>
            <a:normAutofit/>
          </a:bodyPr>
          <a:lstStyle/>
          <a:p>
            <a:pPr algn="r"/>
            <a:r>
              <a:rPr kumimoji="0" lang="en-US" sz="2400" b="1" i="0" u="none" strike="noStrike" kern="1200" cap="none" spc="0" normalizeH="0" baseline="0" noProof="0" dirty="0">
                <a:ln>
                  <a:noFill/>
                </a:ln>
                <a:solidFill>
                  <a:srgbClr val="001E00"/>
                </a:solidFill>
                <a:effectLst/>
                <a:uLnTx/>
                <a:uFillTx/>
                <a:latin typeface="Calibri Light" panose="020F0302020204030204" pitchFamily="34" charset="0"/>
                <a:ea typeface="Times New Roman" panose="02020603050405020304" pitchFamily="18" charset="0"/>
                <a:cs typeface="B Zar" panose="00000400000000000000" pitchFamily="2" charset="-78"/>
              </a:rPr>
              <a:t/>
            </a:r>
            <a:br>
              <a:rPr kumimoji="0" lang="en-US" sz="2400" b="1" i="0" u="none" strike="noStrike" kern="1200" cap="none" spc="0" normalizeH="0" baseline="0" noProof="0" dirty="0">
                <a:ln>
                  <a:noFill/>
                </a:ln>
                <a:solidFill>
                  <a:srgbClr val="001E00"/>
                </a:solidFill>
                <a:effectLst/>
                <a:uLnTx/>
                <a:uFillTx/>
                <a:latin typeface="Calibri Light" panose="020F0302020204030204" pitchFamily="34" charset="0"/>
                <a:ea typeface="Times New Roman" panose="02020603050405020304" pitchFamily="18" charset="0"/>
                <a:cs typeface="B Zar" panose="00000400000000000000" pitchFamily="2" charset="-78"/>
              </a:rPr>
            </a:br>
            <a:endParaRPr lang="en-US" sz="2400" dirty="0"/>
          </a:p>
        </p:txBody>
      </p:sp>
      <p:sp>
        <p:nvSpPr>
          <p:cNvPr id="8" name="Title 1">
            <a:extLst>
              <a:ext uri="{FF2B5EF4-FFF2-40B4-BE49-F238E27FC236}">
                <a16:creationId xmlns:a16="http://schemas.microsoft.com/office/drawing/2014/main" id="{8890C058-038F-3DA7-1E47-B353E9A096F6}"/>
              </a:ext>
            </a:extLst>
          </p:cNvPr>
          <p:cNvSpPr txBox="1">
            <a:spLocks/>
          </p:cNvSpPr>
          <p:nvPr/>
        </p:nvSpPr>
        <p:spPr>
          <a:xfrm>
            <a:off x="1370012" y="319445"/>
            <a:ext cx="10488613"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smtClean="0">
                <a:latin typeface="Calibri Light" panose="020F0302020204030204" pitchFamily="34" charset="0"/>
                <a:ea typeface="Times New Roman" panose="02020603050405020304" pitchFamily="18" charset="0"/>
                <a:cs typeface="B Titr" panose="00000700000000000000" pitchFamily="2" charset="-78"/>
              </a:rPr>
              <a:t>ز ) راهکارهای </a:t>
            </a:r>
            <a:r>
              <a:rPr lang="fa-IR" sz="2200" kern="1600" dirty="0">
                <a:latin typeface="Calibri Light" panose="020F0302020204030204" pitchFamily="34" charset="0"/>
                <a:ea typeface="Times New Roman" panose="02020603050405020304" pitchFamily="18" charset="0"/>
                <a:cs typeface="B Titr" panose="00000700000000000000" pitchFamily="2" charset="-78"/>
              </a:rPr>
              <a:t>مؤثر (با رعایت صداقت و انصاف)</a:t>
            </a:r>
            <a:endParaRPr lang="en-US" sz="22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352800"/>
            <a:ext cx="3733802" cy="3448932"/>
          </a:xfrm>
          <a:prstGeom prst="rect">
            <a:avLst/>
          </a:prstGeom>
        </p:spPr>
      </p:pic>
    </p:spTree>
    <p:extLst>
      <p:ext uri="{BB962C8B-B14F-4D97-AF65-F5344CB8AC3E}">
        <p14:creationId xmlns:p14="http://schemas.microsoft.com/office/powerpoint/2010/main" val="1266887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3643"/>
            <a:ext cx="12189882" cy="6850713"/>
          </a:xfrm>
          <a:prstGeom prst="rect">
            <a:avLst/>
          </a:prstGeom>
        </p:spPr>
      </p:pic>
      <p:sp>
        <p:nvSpPr>
          <p:cNvPr id="2" name="Title 1">
            <a:extLst>
              <a:ext uri="{FF2B5EF4-FFF2-40B4-BE49-F238E27FC236}">
                <a16:creationId xmlns:a16="http://schemas.microsoft.com/office/drawing/2014/main" id="{65F05E45-E980-A815-C76A-62FF5DA5D343}"/>
              </a:ext>
            </a:extLst>
          </p:cNvPr>
          <p:cNvSpPr>
            <a:spLocks noGrp="1"/>
          </p:cNvSpPr>
          <p:nvPr>
            <p:ph type="title"/>
          </p:nvPr>
        </p:nvSpPr>
        <p:spPr>
          <a:xfrm>
            <a:off x="1370012" y="228600"/>
            <a:ext cx="10131604" cy="533400"/>
          </a:xfrm>
          <a:solidFill>
            <a:srgbClr val="FF93FF"/>
          </a:solidFill>
        </p:spPr>
        <p:txBody>
          <a:bodyPr>
            <a:normAutofit fontScale="90000"/>
          </a:bodyPr>
          <a:lstStyle/>
          <a:p>
            <a:pPr algn="ctr"/>
            <a:r>
              <a:rPr lang="fa-IR" altLang="en-US" sz="2200" b="1" dirty="0">
                <a:cs typeface="B Titr" panose="00000700000000000000" pitchFamily="2" charset="-78"/>
              </a:rPr>
              <a:t>فهرستی از مسائل زمینه </a:t>
            </a:r>
            <a:r>
              <a:rPr lang="fa-IR" altLang="en-US" sz="2200" b="1" dirty="0" smtClean="0">
                <a:cs typeface="B Titr" panose="00000700000000000000" pitchFamily="2" charset="-78"/>
              </a:rPr>
              <a:t>ساز سقط عمدی  </a:t>
            </a:r>
            <a:r>
              <a:rPr lang="fa-IR" altLang="en-US" sz="2200" b="1" dirty="0">
                <a:cs typeface="B Titr" panose="00000700000000000000" pitchFamily="2" charset="-78"/>
              </a:rPr>
              <a:t>و </a:t>
            </a:r>
            <a:r>
              <a:rPr lang="fa-IR" altLang="en-US" sz="2200" b="1" dirty="0" smtClean="0">
                <a:cs typeface="B Titr" panose="00000700000000000000" pitchFamily="2" charset="-78"/>
              </a:rPr>
              <a:t>پیشنهادات اختصاصی نسبت به آن مسئله ها جهت انصراف از سقط</a:t>
            </a:r>
            <a:endParaRPr lang="en-US" sz="2200" dirty="0">
              <a:cs typeface="B Titr" panose="00000700000000000000" pitchFamily="2" charset="-78"/>
            </a:endParaRPr>
          </a:p>
        </p:txBody>
      </p:sp>
      <p:sp>
        <p:nvSpPr>
          <p:cNvPr id="4" name="Content Placeholder 2">
            <a:extLst>
              <a:ext uri="{FF2B5EF4-FFF2-40B4-BE49-F238E27FC236}">
                <a16:creationId xmlns:a16="http://schemas.microsoft.com/office/drawing/2014/main" id="{81F87176-CFB3-FC7E-1B17-609946CAC64C}"/>
              </a:ext>
            </a:extLst>
          </p:cNvPr>
          <p:cNvSpPr>
            <a:spLocks noGrp="1" noChangeArrowheads="1"/>
          </p:cNvSpPr>
          <p:nvPr>
            <p:ph idx="1"/>
          </p:nvPr>
        </p:nvSpPr>
        <p:spPr bwMode="auto">
          <a:xfrm>
            <a:off x="836791" y="1012084"/>
            <a:ext cx="1066482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eaLnBrk="1" hangingPunct="1">
              <a:buNone/>
            </a:pPr>
            <a:r>
              <a:rPr lang="fa-IR" altLang="en-US" sz="2000" b="1" dirty="0" smtClean="0">
                <a:solidFill>
                  <a:srgbClr val="001E00"/>
                </a:solidFill>
                <a:latin typeface="Calibri Light" panose="020F0302020204030204" pitchFamily="34" charset="0"/>
                <a:cs typeface="B Nazanin" panose="00000400000000000000" pitchFamily="2" charset="-78"/>
              </a:rPr>
              <a:t>1)ترس </a:t>
            </a:r>
            <a:r>
              <a:rPr lang="fa-IR" altLang="en-US" sz="2000" b="1" dirty="0">
                <a:solidFill>
                  <a:srgbClr val="001E00"/>
                </a:solidFill>
                <a:latin typeface="Calibri Light" panose="020F0302020204030204" pitchFamily="34" charset="0"/>
                <a:cs typeface="B Nazanin" panose="00000400000000000000" pitchFamily="2" charset="-78"/>
              </a:rPr>
              <a:t>از امکان سرزنش از سوی اطرافیان</a:t>
            </a:r>
          </a:p>
          <a:p>
            <a:pPr marL="0" indent="0" algn="just" rtl="1" eaLnBrk="1" hangingPunct="1">
              <a:buNone/>
            </a:pPr>
            <a:r>
              <a:rPr lang="fa-IR"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2</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ترس از اینکه نتوانند به شایستگی وظیفه پدر و مادری خود را انجام دهند</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3</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نگرانی از آینده‌ای فرزند</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4</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ترس از آسیب به خانواده فعلی در صورت تولد فرزند جدید</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5</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وجود تمایلات ضد فرزنددار شدن در والدین</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6</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ترس از نرسیدن به اهداف شخصی خود با حضور فرزند جدید</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7</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درگیری با جنسیت جنین</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8</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چالش نسبت به وضعیت جسمی مادر</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9</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شکنندگی غیرعادی در برابر سختی‌ها</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10</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نگرانی از آشفتگی روانی مفرط والدین یا یکی از آنها</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11</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پیچیدگی شرایط بارداری به دلیل غیرمتعهدانه بودن ارتباط</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a:p>
            <a:pPr marL="0" indent="0" algn="just" rtl="1" eaLnBrk="1" hangingPunct="1">
              <a:buNone/>
            </a:pPr>
            <a:r>
              <a:rPr lang="fa-IR"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12</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 </a:t>
            </a:r>
            <a:r>
              <a:rPr lang="ar-SA"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rPr>
              <a:t>شرایط مرتبط با نقص جسمی </a:t>
            </a:r>
            <a:r>
              <a:rPr lang="ar-SA" altLang="en-US" sz="2000" b="1" dirty="0" smtClean="0">
                <a:solidFill>
                  <a:srgbClr val="001E00"/>
                </a:solidFill>
                <a:latin typeface="Calibri Light" panose="020F0302020204030204" pitchFamily="34" charset="0"/>
                <a:ea typeface="Times New Roman" panose="02020603050405020304" pitchFamily="18" charset="0"/>
                <a:cs typeface="B Nazanin" panose="00000400000000000000" pitchFamily="2" charset="-78"/>
              </a:rPr>
              <a:t>جنین</a:t>
            </a:r>
            <a:endParaRPr lang="en-US" altLang="en-US" sz="2000" b="1" dirty="0">
              <a:solidFill>
                <a:srgbClr val="001E00"/>
              </a:solidFill>
              <a:latin typeface="Calibri Light" panose="020F0302020204030204" pitchFamily="34" charset="0"/>
              <a:ea typeface="Times New Roman" panose="02020603050405020304" pitchFamily="18" charset="0"/>
              <a:cs typeface="B Nazanin" panose="00000400000000000000" pitchFamily="2" charset="-78"/>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17948601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446213" y="192408"/>
            <a:ext cx="1024556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1- ترس از امکان سرزنش از سوی اطرافیان</a:t>
            </a:r>
            <a:endPar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endParaRP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1141413" y="838200"/>
            <a:ext cx="1036002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eaLnBrk="1" fontAlgn="auto" hangingPunct="1">
              <a:lnSpc>
                <a:spcPct val="130000"/>
              </a:lnSpc>
              <a:spcBef>
                <a:spcPts val="0"/>
              </a:spcBef>
              <a:spcAft>
                <a:spcPts val="0"/>
              </a:spcAft>
              <a:buNone/>
              <a:defRPr/>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latin typeface="Times New Roman" panose="02020603050405020304" pitchFamily="18" charset="0"/>
                <a:ea typeface="Calibri" panose="020F0502020204030204" pitchFamily="34" charset="0"/>
                <a:cs typeface="B Nazanin" panose="00000400000000000000" pitchFamily="2" charset="-78"/>
              </a:rPr>
              <a:t> ترس از امکان سرزنش از سوی اطرافیان: </a:t>
            </a:r>
            <a:r>
              <a:rPr lang="ar-SA" sz="2000" dirty="0">
                <a:latin typeface="Times New Roman" panose="02020603050405020304" pitchFamily="18" charset="0"/>
                <a:ea typeface="Calibri" panose="020F0502020204030204" pitchFamily="34" charset="0"/>
                <a:cs typeface="B Nazanin" panose="00000400000000000000" pitchFamily="2" charset="-78"/>
              </a:rPr>
              <a:t>در این نوع مسائل، ضمن تأکید بر اهمیت جان جنین، پناه و امانتدار بودن مادر و اینکه تصورات ما نسبت به بدموقع و مشکل آفرین بودن حضور فرزند جدید ممکن است نادرست باشد، کمک کنید تا مادر و پدر، توان مقاومت در برابر اظهارنظرهای اذیت کننده دیگران را یافته و به دنبال آن،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راهکارهایی به آنها آموزش دهید که در گفتگو با دیگران، شدت سرزنش آنان را کم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کنند</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760412" y="2707033"/>
          <a:ext cx="10652959" cy="3719529"/>
        </p:xfrm>
        <a:graphic>
          <a:graphicData uri="http://schemas.openxmlformats.org/drawingml/2006/table">
            <a:tbl>
              <a:tblPr rtl="1" firstRow="1" firstCol="1" bandRow="1"/>
              <a:tblGrid>
                <a:gridCol w="1972690">
                  <a:extLst>
                    <a:ext uri="{9D8B030D-6E8A-4147-A177-3AD203B41FA5}">
                      <a16:colId xmlns:a16="http://schemas.microsoft.com/office/drawing/2014/main" val="1514248002"/>
                    </a:ext>
                  </a:extLst>
                </a:gridCol>
                <a:gridCol w="2503106">
                  <a:extLst>
                    <a:ext uri="{9D8B030D-6E8A-4147-A177-3AD203B41FA5}">
                      <a16:colId xmlns:a16="http://schemas.microsoft.com/office/drawing/2014/main" val="3603222416"/>
                    </a:ext>
                  </a:extLst>
                </a:gridCol>
                <a:gridCol w="6177163">
                  <a:extLst>
                    <a:ext uri="{9D8B030D-6E8A-4147-A177-3AD203B41FA5}">
                      <a16:colId xmlns:a16="http://schemas.microsoft.com/office/drawing/2014/main" val="708798201"/>
                    </a:ext>
                  </a:extLst>
                </a:gridCol>
              </a:tblGrid>
              <a:tr h="902550">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سرزنش شدن</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1361078">
                <a:tc>
                  <a:txBody>
                    <a:bodyPr/>
                    <a:lstStyle/>
                    <a:p>
                      <a:pPr algn="ctr" rtl="1">
                        <a:lnSpc>
                          <a:spcPct val="130000"/>
                        </a:lnSpc>
                        <a:spcAft>
                          <a:spcPts val="0"/>
                        </a:spcAft>
                      </a:pPr>
                      <a:r>
                        <a:rPr lang="fa-IR" sz="14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تعدد فرزندان با بارداری جدید</a:t>
                      </a:r>
                      <a:endParaRPr lang="en-US" sz="14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نگاه منفی خود یا اطرافیان به تعدد فرزندان که ممکن است همراه با برخورد فراتر از سرزنش نیز توسط اطرافیان باشد یا نباشد. در اینجا خود مسئله سرزنش موضوع است.</a:t>
                      </a:r>
                      <a:endParaRPr lang="en-US" sz="14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برای نمونه، بگویید: «مگه می‌تونیم به دلیل اینکه تصور می‌کنیم با تعدد فرزندان دشواری‌هایی ایجاد می‌شه، جان فرزند جدید خودمونو نادیده بگیریم؟ </a:t>
                      </a:r>
                      <a:r>
                        <a:rPr lang="fa-IR" sz="14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تاکید بر این نکته که </a:t>
                      </a:r>
                      <a:r>
                        <a:rPr lang="ar-SA" sz="1400" dirty="0" smtClean="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تعدد فرزندان، فرصته و فرزندان، سرمایه‌های زندگی خواهند بود. اما اگر اینجوری هم نبود، نباید اقدام به گرفتن جان جنین می‌کردیم</a:t>
                      </a:r>
                      <a:r>
                        <a:rPr lang="fa-IR" sz="1400" dirty="0" smtClean="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a:t>
                      </a:r>
                      <a:r>
                        <a:rPr lang="ar-SA" sz="1400" dirty="0" smtClean="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 ضمن اینکه می‌تونیم تدبیرهایی هم برای آروم کردن دیگران و مدیریت موقعیت، پیشنهاد بدیم.» بگویید: «الان دیگه فرزندت، خواهر و برادر بیشتری داره. خودت دوست نداشتی خواهر و برادر بیشتری داشتی؟»</a:t>
                      </a:r>
                      <a:endParaRPr lang="en-US" sz="14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430139">
                <a:tc>
                  <a:txBody>
                    <a:bodyPr/>
                    <a:lstStyle/>
                    <a:p>
                      <a:pPr algn="ctr" rtl="1">
                        <a:lnSpc>
                          <a:spcPct val="130000"/>
                        </a:lnSpc>
                        <a:spcAft>
                          <a:spcPts val="0"/>
                        </a:spcAft>
                      </a:pPr>
                      <a:r>
                        <a:rPr lang="fa-IR" sz="1400"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بارداری پیش بینی نشده</a:t>
                      </a:r>
                      <a:endParaRPr lang="en-US" sz="1400"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نگاه منفی در اطرافیان نسبت به بارداری خارج برنامه قبلی یا متعارض با برنامه‌ریزی مصرانه بر اینکه فعلاً بارداری صورت نگیرد. هر دو این موارد به نگرش نسبت به برنامه‌ریزی باز می‌گردد.</a:t>
                      </a:r>
                      <a:endParaRPr lang="en-US" sz="1400" kern="12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نکته خیلی مهم، این است که بارداری در زندگی مشترک، آنچنان قابل برنامه‌ریزی کامل نیست و تقریباً هیچ کدام از روش‌های پیشگیری رایج، قطعی نیست. در عمل نیز برآورد می‌شود بین یک سوم تا نصف کل بارداری‌ها در جهان، خارج پیش بینی قبلی است و بنابراین تصور اینکه اگر خارج برنامه خداوند به من فرزندی داد، فاجعه‌ای غیرطبیعی رخ داده، نادرست است</a:t>
                      </a:r>
                      <a:r>
                        <a:rPr lang="fa-IR" sz="14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400" dirty="0" smtClean="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 برنامه‌ریزی خوب است اما نباید همه چیز را در دست خود بدانیم. حتی گاهی ما در برنامه‌ریزی دچار خطا شده‌ایم و خدای سبحان آن را برای ما تصحیح کرده و ما را در عمل انجام شده‌ی صحیح قرار داده است.</a:t>
                      </a:r>
                      <a:endParaRPr lang="en-US" sz="14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4430819"/>
                  </a:ext>
                </a:extLst>
              </a:tr>
            </a:tbl>
          </a:graphicData>
        </a:graphic>
      </p:graphicFrame>
    </p:spTree>
    <p:extLst>
      <p:ext uri="{BB962C8B-B14F-4D97-AF65-F5344CB8AC3E}">
        <p14:creationId xmlns:p14="http://schemas.microsoft.com/office/powerpoint/2010/main" val="30055144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8FD1B5A-9B3A-2EFB-DE61-A6DA5220A1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8212" y="-109300"/>
            <a:ext cx="6934200" cy="66471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799999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1- ترس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از امکان سرزنش از سوی اطرافیان</a:t>
            </a: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1141413" y="838200"/>
            <a:ext cx="1036002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defTabSz="914126" rtl="1" eaLnBrk="1" fontAlgn="auto" hangingPunct="1">
              <a:lnSpc>
                <a:spcPct val="130000"/>
              </a:lnSpc>
              <a:spcBef>
                <a:spcPts val="0"/>
              </a:spcBef>
              <a:spcAft>
                <a:spcPts val="0"/>
              </a:spcAft>
              <a:buClrTx/>
              <a:buNone/>
              <a:defRPr/>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ترس از امکان سرزنش از سوی اطرافیان: </a:t>
            </a:r>
            <a:r>
              <a:rPr lang="ar-SA" sz="2000" dirty="0">
                <a:solidFill>
                  <a:prstClr val="black"/>
                </a:solidFill>
                <a:latin typeface="Times New Roman" panose="02020603050405020304" pitchFamily="18" charset="0"/>
                <a:ea typeface="Calibri" panose="020F0502020204030204" pitchFamily="34" charset="0"/>
                <a:cs typeface="B Nazanin" panose="00000400000000000000" pitchFamily="2" charset="-78"/>
              </a:rPr>
              <a:t>در این نوع مسائل، ضمن تأکید بر اهمیت جان جنین، پناه و امانتدار بودن مادر و اینکه تصورات ما نسبت به بدموقع و مشکل آفرین بودن حضور فرزند جدید ممکن است نادرست باشد، کمک کنید تا مادر و پدر، توان مقاومت در برابر اظهارنظرهای اذیت کننده دیگران را یافته و به دنبال آن، راهکارهایی به آنها آموزش دهید که در گفتگو با دیگران، شدت سرزنش آنان را کم کنند</a:t>
            </a:r>
            <a:r>
              <a:rPr lang="fa-IR" sz="2000" dirty="0">
                <a:solidFill>
                  <a:prstClr val="black"/>
                </a:solidFill>
                <a:latin typeface="Times New Roman" panose="02020603050405020304" pitchFamily="18" charset="0"/>
                <a:ea typeface="Calibri" panose="020F0502020204030204" pitchFamily="34" charset="0"/>
                <a:cs typeface="B Nazanin" panose="00000400000000000000" pitchFamily="2" charset="-78"/>
              </a:rPr>
              <a:t>.</a:t>
            </a:r>
            <a:endParaRPr lang="en-US" sz="2000" dirty="0">
              <a:solidFill>
                <a:prstClr val="black"/>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836613" y="2667000"/>
          <a:ext cx="10576758" cy="4011616"/>
        </p:xfrm>
        <a:graphic>
          <a:graphicData uri="http://schemas.openxmlformats.org/drawingml/2006/table">
            <a:tbl>
              <a:tblPr rtl="1" firstRow="1" firstCol="1" bandRow="1"/>
              <a:tblGrid>
                <a:gridCol w="1958579">
                  <a:extLst>
                    <a:ext uri="{9D8B030D-6E8A-4147-A177-3AD203B41FA5}">
                      <a16:colId xmlns:a16="http://schemas.microsoft.com/office/drawing/2014/main" val="1514248002"/>
                    </a:ext>
                  </a:extLst>
                </a:gridCol>
                <a:gridCol w="2485201">
                  <a:extLst>
                    <a:ext uri="{9D8B030D-6E8A-4147-A177-3AD203B41FA5}">
                      <a16:colId xmlns:a16="http://schemas.microsoft.com/office/drawing/2014/main" val="3603222416"/>
                    </a:ext>
                  </a:extLst>
                </a:gridCol>
                <a:gridCol w="6132978">
                  <a:extLst>
                    <a:ext uri="{9D8B030D-6E8A-4147-A177-3AD203B41FA5}">
                      <a16:colId xmlns:a16="http://schemas.microsoft.com/office/drawing/2014/main" val="708798201"/>
                    </a:ext>
                  </a:extLst>
                </a:gridCol>
              </a:tblGrid>
              <a:tr h="922898">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سرزنش شدن</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798335">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نامناسب بودن زمان بارداری</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امکان سرزنش اطرافیان به دلیل نامناسب دانستن زمان بارداری برای مادر</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برای نمونه بگویید: «من و شما از آینده خبری نداریم. هر اتفاقی در زندگی، خودش جنبه‌های متعددی داره که ما همه این جنبه‌ها رو هم، نمی‌شناسیم. اگر برنامه‌ریزی کردیم اما با اتفاق دیگری روبرو شدیم، نمی‌تونیم مطمئن باشیم حتماً اون اتفاق برامون بَده. </a:t>
                      </a:r>
                      <a:endParaRPr lang="en-US" sz="14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128307">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بارداری در دوران عقد</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امکان ملامت شدن از سوی دیگران به دلیل بارداری در دوران عقد</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برای نمونه، بگید: «شاید خوب بود بعد از مستقر شدن در زندگی فرزنددار می‌شدید. شاید. اما الان، یه موقعیت پیش‌بینی‌نشده و یه هدیه خارج برنامه نصیب شما شده. نباید به خاطر غیرمنتظره اومدنش، اهمیت و ارزش اون رو نادیده بگیرید. ضمن اینکه شما، شرعی و قانونی، زوج هستید و کسی حق نداره اشکالی به شما وارد کنه. اگه ملامتی هم شد، صبوری کنید. این صبوری، آغاز شیرینی‌های زندگی شماست.</a:t>
                      </a:r>
                      <a:endParaRPr lang="en-US" sz="14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4430819"/>
                  </a:ext>
                </a:extLst>
              </a:tr>
              <a:tr h="1128307">
                <a:tc>
                  <a:txBody>
                    <a:bodyPr/>
                    <a:lstStyle/>
                    <a:p>
                      <a:pPr algn="ctr" rtl="1">
                        <a:lnSpc>
                          <a:spcPct val="130000"/>
                        </a:lnSpc>
                        <a:spcAft>
                          <a:spcPts val="0"/>
                        </a:spcAft>
                      </a:pPr>
                      <a:r>
                        <a:rPr lang="fa-IR" sz="1400">
                          <a:effectLst/>
                          <a:latin typeface="Times New Roman" panose="02020603050405020304" pitchFamily="18" charset="0"/>
                          <a:ea typeface="Calibri" panose="020F0502020204030204" pitchFamily="34" charset="0"/>
                          <a:cs typeface="B Nazanin" panose="00000400000000000000" pitchFamily="2" charset="-78"/>
                        </a:rPr>
                        <a:t>بارداری مرتبط با سن مادر</a:t>
                      </a:r>
                      <a:endParaRPr lang="en-US" sz="140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امکان سرزنش شدن توسط دیگران به دلیل فرزنددار شدن در ابتدای ازدواج و جوانی یا بعد از چندین سال زندگی</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بگویید: «کسی حق نداره این لحظه‌هایی که می‌تونه جزو شیرین‌ترین لحظه‌های زندگی تو باشه رو تلخ کنه. دیگران حق ندارن تو رو از حق روشن خودت برای مادر باقی موندن محروم کنن و حق ندارن فرزندت رو از حق خودش برای زندگی کردن محروم کنن</a:t>
                      </a:r>
                      <a:r>
                        <a:rPr lang="fa-IR"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د.</a:t>
                      </a:r>
                      <a:r>
                        <a:rPr lang="fa-IR" sz="1400" baseline="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 </a:t>
                      </a:r>
                      <a:r>
                        <a:rPr lang="ar-SA" sz="1400" dirty="0" smtClean="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اگر در سنین جوانی بود، به احتمال ناباروری و محروم شدن از مادری بیولوژیک برای همیشه نیز اشاره شود.</a:t>
                      </a:r>
                      <a:endParaRPr lang="en-US" sz="14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3732315"/>
                  </a:ext>
                </a:extLst>
              </a:tr>
            </a:tbl>
          </a:graphicData>
        </a:graphic>
      </p:graphicFrame>
    </p:spTree>
    <p:extLst>
      <p:ext uri="{BB962C8B-B14F-4D97-AF65-F5344CB8AC3E}">
        <p14:creationId xmlns:p14="http://schemas.microsoft.com/office/powerpoint/2010/main" val="363563809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2- ترس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از اینکه نتوانند به شایستگی وظیفه پدر و مادری خود را انجام دهند</a:t>
            </a: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08012" y="838200"/>
            <a:ext cx="108934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a:lnSpc>
                <a:spcPct val="130000"/>
              </a:lnSpc>
              <a:spcAft>
                <a:spcPts val="0"/>
              </a:spcAft>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latin typeface="Times New Roman" panose="02020603050405020304" pitchFamily="18" charset="0"/>
                <a:ea typeface="Calibri" panose="020F0502020204030204" pitchFamily="34" charset="0"/>
                <a:cs typeface="B Nazanin" panose="00000400000000000000" pitchFamily="2" charset="-78"/>
              </a:rPr>
              <a:t> ترس از امکان ادای شایسته وظیفه پدری و </a:t>
            </a:r>
            <a:r>
              <a:rPr lang="ar-SA" sz="2000" b="1" dirty="0" smtClean="0">
                <a:latin typeface="Times New Roman" panose="02020603050405020304" pitchFamily="18" charset="0"/>
                <a:ea typeface="Calibri" panose="020F0502020204030204" pitchFamily="34" charset="0"/>
                <a:cs typeface="B Nazanin" panose="00000400000000000000" pitchFamily="2" charset="-78"/>
              </a:rPr>
              <a:t>مادری</a:t>
            </a:r>
            <a:r>
              <a:rPr lang="fa-IR" sz="2000" b="1" dirty="0" smtClean="0">
                <a:latin typeface="Times New Roman" panose="02020603050405020304" pitchFamily="18" charset="0"/>
                <a:ea typeface="Calibri" panose="020F0502020204030204" pitchFamily="34" charset="0"/>
                <a:cs typeface="B Nazanin" panose="00000400000000000000" pitchFamily="2" charset="-78"/>
              </a:rPr>
              <a:t>: </a:t>
            </a:r>
            <a:r>
              <a:rPr lang="ar-SA" sz="1800" dirty="0" smtClean="0">
                <a:latin typeface="Times New Roman" panose="02020603050405020304" pitchFamily="18" charset="0"/>
                <a:ea typeface="Calibri" panose="020F0502020204030204" pitchFamily="34" charset="0"/>
                <a:cs typeface="B Nazanin" panose="00000400000000000000" pitchFamily="2" charset="-78"/>
              </a:rPr>
              <a:t>در </a:t>
            </a:r>
            <a:r>
              <a:rPr lang="ar-SA" sz="1800" dirty="0">
                <a:latin typeface="Times New Roman" panose="02020603050405020304" pitchFamily="18" charset="0"/>
                <a:ea typeface="Calibri" panose="020F0502020204030204" pitchFamily="34" charset="0"/>
                <a:cs typeface="B Nazanin" panose="00000400000000000000" pitchFamily="2" charset="-78"/>
              </a:rPr>
              <a:t>این موارد، از آنان به این دلیل که نگران ادای وظیفه خود نسبت به فرزندان هستند، تقدیر کنید اما اشاره بفرمایید شما که دوست داری وظیفه مادری/پدری خود را به خوبی انجام دهی، باید توجه داشته باشی که به محض شکل گیری جنین، این وظیفه شروع شده است و اینطور نیست که جلوی ایجاد این وظیفه را با سقط جنین بگیریم. از طرف دیگر، با وجود اینکه می‌دانم دلسوز هستید، اما اگر به شما اثبات شود که سقط عمدی جنین، بدترین کاری است که می‌تواند یک پدر و مادر در حق فرزند خود انجام دهد، بازهم حاضری این کار را انجام دهی؟</a:t>
            </a:r>
            <a:endParaRPr lang="en-US" sz="1800" dirty="0">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263611" y="2754950"/>
          <a:ext cx="11698200" cy="3868409"/>
        </p:xfrm>
        <a:graphic>
          <a:graphicData uri="http://schemas.openxmlformats.org/drawingml/2006/table">
            <a:tbl>
              <a:tblPr rtl="1" firstRow="1" firstCol="1" bandRow="1"/>
              <a:tblGrid>
                <a:gridCol w="2245753">
                  <a:extLst>
                    <a:ext uri="{9D8B030D-6E8A-4147-A177-3AD203B41FA5}">
                      <a16:colId xmlns:a16="http://schemas.microsoft.com/office/drawing/2014/main" val="1514248002"/>
                    </a:ext>
                  </a:extLst>
                </a:gridCol>
                <a:gridCol w="3103606">
                  <a:extLst>
                    <a:ext uri="{9D8B030D-6E8A-4147-A177-3AD203B41FA5}">
                      <a16:colId xmlns:a16="http://schemas.microsoft.com/office/drawing/2014/main" val="3603222416"/>
                    </a:ext>
                  </a:extLst>
                </a:gridCol>
                <a:gridCol w="6348841">
                  <a:extLst>
                    <a:ext uri="{9D8B030D-6E8A-4147-A177-3AD203B41FA5}">
                      <a16:colId xmlns:a16="http://schemas.microsoft.com/office/drawing/2014/main" val="708798201"/>
                    </a:ext>
                  </a:extLst>
                </a:gridCol>
              </a:tblGrid>
              <a:tr h="814328">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عدم ادای پدری و مادری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954705">
                <a:tc rowSpan="3">
                  <a:txBody>
                    <a:bodyPr/>
                    <a:lstStyle/>
                    <a:p>
                      <a:pPr algn="ctr" rtl="1">
                        <a:lnSpc>
                          <a:spcPct val="130000"/>
                        </a:lnSpc>
                        <a:spcAft>
                          <a:spcPts val="0"/>
                        </a:spcAft>
                      </a:pPr>
                      <a:r>
                        <a:rPr lang="ar-SA" sz="1400" b="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محدودیت‌های مدیریت مؤثر خانواده، محدودیت‌های شغلی در نگهداری از فرزند/ فرزندان</a:t>
                      </a:r>
                      <a:endParaRPr lang="en-US" sz="1400" b="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b="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محدودیت در توان سرپرستی مادر یا پدر به دلیل اعتیاد، مشکل روانی، مشکل فکری، ناتوانی در مدیریت و ... که موجب نگرانی آنان برای نگه داشتن جنین شده است.</a:t>
                      </a:r>
                      <a:endParaRPr lang="en-US" sz="1400" b="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b="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«آدما قبل از فرزنددار شدن، باید به وضعیت خودشون توجه داشته باشن ولی نمی‌تونیم بگیم کسی که دچار یه ناتوانی ای هستش، از حق طبیعی فرزنددار شدن محرومه. از یه جهت دیگه، اینجا، موضوع ما این نیست که دیگه تصمیم برای فرزنددار شدن این آدم بگیریم یا نه؛ اینجا موضوع، حفظ جان یه موجود محترمه.»</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316681">
                <a:tc vMerge="1">
                  <a:txBody>
                    <a:bodyPr/>
                    <a:lstStyle/>
                    <a:p>
                      <a:endParaRPr lang="en-US"/>
                    </a:p>
                  </a:txBody>
                  <a:tcPr/>
                </a:tc>
                <a:tc>
                  <a:txBody>
                    <a:bodyPr/>
                    <a:lstStyle/>
                    <a:p>
                      <a:pPr algn="ctr" rtl="1">
                        <a:lnSpc>
                          <a:spcPct val="130000"/>
                        </a:lnSpc>
                        <a:spcAft>
                          <a:spcPts val="0"/>
                        </a:spcAft>
                      </a:pPr>
                      <a:r>
                        <a:rPr lang="ar-SA" sz="1400" b="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محدودیت در امکان صرف زمان برای سرپرستی فرزند به دلایلی همچون فقدان مرخصی کافی، نداشتن پرستار، بر عهده داشتن مسئولیت پرستاری از نزدیکان به علت بیماری یا سالمندی و یا مسئولیت‌های خاص شغلی و اجتماعی</a:t>
                      </a:r>
                      <a:endParaRPr lang="en-US" sz="1400" b="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b="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«اگه حفظ جنین از نظر اخلاقی، بر ما ضروریه، فراهم کردن زمینه حل مسئله‌ها، به عهده خداونده. اگه من قدمم رو درست بردارم، دیگه می‌تونم انتظار داشته باشم که کمکم کنه.»</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8490639"/>
                  </a:ext>
                </a:extLst>
              </a:tr>
              <a:tr h="712536">
                <a:tc vMerge="1">
                  <a:txBody>
                    <a:bodyPr/>
                    <a:lstStyle/>
                    <a:p>
                      <a:pPr algn="ctr" rtl="1">
                        <a:lnSpc>
                          <a:spcPct val="130000"/>
                        </a:lnSpc>
                        <a:spcAft>
                          <a:spcPts val="0"/>
                        </a:spcAft>
                      </a:pPr>
                      <a:endParaRPr lang="en-US" sz="1400" dirty="0">
                        <a:effectLst/>
                        <a:latin typeface="Times New Roman" panose="02020603050405020304" pitchFamily="18" charset="0"/>
                        <a:ea typeface="Calibri" panose="020F0502020204030204" pitchFamily="34" charset="0"/>
                        <a:cs typeface="B Mitra"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b="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در دسترس نبودن شوهر به دلیل زندانی بودن، مأموریت شغلی داشتن، متعهد نبودن شوهر به زندگی</a:t>
                      </a:r>
                      <a:endParaRPr lang="en-US" sz="1400" b="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b="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به این موضوع اشاره شود که در غیاب شوهر، جد پدری درباره فرزند تکلیف شرعی و قانونی دارد و این نکته که لازم است ظرفیت‌های درونی خودمان و ظرفیت‌های اطراف به ویژه فامیل را در جبران عدم حضور همسر بررسی کنیم.</a:t>
                      </a:r>
                      <a:endParaRPr lang="en-US" sz="1400" b="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4430819"/>
                  </a:ext>
                </a:extLst>
              </a:tr>
            </a:tbl>
          </a:graphicData>
        </a:graphic>
      </p:graphicFrame>
    </p:spTree>
    <p:extLst>
      <p:ext uri="{BB962C8B-B14F-4D97-AF65-F5344CB8AC3E}">
        <p14:creationId xmlns:p14="http://schemas.microsoft.com/office/powerpoint/2010/main" val="326795301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778155"/>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2- ترس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از اینکه نتوانند به شایستگی وظیفه پدر و مادری خود را انجام دهند</a:t>
            </a: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455612" y="838200"/>
            <a:ext cx="112014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defTabSz="914126" rtl="1" eaLnBrk="1" fontAlgn="auto" hangingPunct="1">
              <a:lnSpc>
                <a:spcPct val="130000"/>
              </a:lnSpc>
              <a:spcAft>
                <a:spcPts val="0"/>
              </a:spcAft>
              <a:buClrTx/>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ترس از امکان ادای شایسته وظیفه پدری و مادری</a:t>
            </a:r>
            <a:r>
              <a:rPr lang="fa-IR"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a:t>
            </a:r>
            <a:r>
              <a:rPr lang="ar-SA" sz="1800" dirty="0">
                <a:solidFill>
                  <a:prstClr val="black"/>
                </a:solidFill>
                <a:latin typeface="Times New Roman" panose="02020603050405020304" pitchFamily="18" charset="0"/>
                <a:ea typeface="Calibri" panose="020F0502020204030204" pitchFamily="34" charset="0"/>
                <a:cs typeface="B Nazanin" panose="00000400000000000000" pitchFamily="2" charset="-78"/>
              </a:rPr>
              <a:t>در این موارد، از آنان به این دلیل که نگران ادای وظیفه خود نسبت به فرزندان هستند، تقدیر کنید اما اشاره بفرمایید شما که دوست داری وظیفه مادری/پدری خود را به خوبی انجام دهی، باید توجه داشته باشی که به محض شکل گیری جنین، این وظیفه شروع شده است و اینطور نیست که جلوی ایجاد این وظیفه را با سقط جنین بگیریم. از طرف دیگر، با وجود اینکه می‌دانم دلسوز هستید، اما اگر به شما اثبات شود که سقط عمدی جنین، بدترین کاری است که می‌تواند یک پدر و مادر در حق فرزند خود انجام دهد، بازهم حاضری این کار را انجام دهی؟</a:t>
            </a:r>
            <a:endParaRPr lang="en-US" sz="1800"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379413" y="2743199"/>
          <a:ext cx="11582398" cy="3907323"/>
        </p:xfrm>
        <a:graphic>
          <a:graphicData uri="http://schemas.openxmlformats.org/drawingml/2006/table">
            <a:tbl>
              <a:tblPr rtl="1" firstRow="1" firstCol="1" bandRow="1"/>
              <a:tblGrid>
                <a:gridCol w="1996559">
                  <a:extLst>
                    <a:ext uri="{9D8B030D-6E8A-4147-A177-3AD203B41FA5}">
                      <a16:colId xmlns:a16="http://schemas.microsoft.com/office/drawing/2014/main" val="1514248002"/>
                    </a:ext>
                  </a:extLst>
                </a:gridCol>
                <a:gridCol w="2869737">
                  <a:extLst>
                    <a:ext uri="{9D8B030D-6E8A-4147-A177-3AD203B41FA5}">
                      <a16:colId xmlns:a16="http://schemas.microsoft.com/office/drawing/2014/main" val="3603222416"/>
                    </a:ext>
                  </a:extLst>
                </a:gridCol>
                <a:gridCol w="6716102">
                  <a:extLst>
                    <a:ext uri="{9D8B030D-6E8A-4147-A177-3AD203B41FA5}">
                      <a16:colId xmlns:a16="http://schemas.microsoft.com/office/drawing/2014/main" val="708798201"/>
                    </a:ext>
                  </a:extLst>
                </a:gridCol>
              </a:tblGrid>
              <a:tr h="881817">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عدم ادای پدری و مادری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809448">
                <a:tc rowSpan="3">
                  <a:txBody>
                    <a:bodyPr/>
                    <a:lstStyle/>
                    <a:p>
                      <a:pPr algn="ctr" rtl="1">
                        <a:lnSpc>
                          <a:spcPct val="130000"/>
                        </a:lnSpc>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عدم تأمین مالی خانواده</a:t>
                      </a:r>
                      <a:endParaRPr lang="en-US" sz="1400" b="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مشکل در تأمین مسکن شامل سخت یافتن ملک برای اجاره، نامناسب بودن مسکن فعلی از جمله کوچک بودن خانه و تعدد پله‌ها و موارد مشابه</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گفته شود: </a:t>
                      </a:r>
                      <a:r>
                        <a:rPr lang="fa-IR"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«چند نفرو دیدی که بدون سرپناه مانده باشن؟ به خاطر حفظ جان، باید مقاومت کرد و خدا هم به کسی که قدماشو درست بر می‌داره، کمکای ویژه داره»</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014771">
                <a:tc vMerge="1">
                  <a:txBody>
                    <a:bodyPr/>
                    <a:lstStyle/>
                    <a:p>
                      <a:endParaRPr lang="en-US"/>
                    </a:p>
                  </a:txBody>
                  <a:tcPr/>
                </a:tc>
                <a:tc>
                  <a:txBody>
                    <a:bodyPr/>
                    <a:lstStyle/>
                    <a:p>
                      <a:pPr algn="ctr" rtl="1">
                        <a:lnSpc>
                          <a:spcPct val="130000"/>
                        </a:lnSpc>
                        <a:spcAft>
                          <a:spcPts val="0"/>
                        </a:spcAft>
                      </a:pPr>
                      <a:r>
                        <a:rPr lang="ar-SA" sz="14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ضعف در تأمین هزینه‌های سرپرستی و نگهداری کودک در آینده (پوشک، درمان، تحصیل و ...)</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به این نکته اشاره شود که کسی از وضعیت آینده باخبر نیست. و گفته شود: «خیلی از پدر و مادرها هستن که یه روزی از هزینه‌های آینده فرزندشون ترسیده بودن اما ببین چند نفر از این بچه‌ها، بدون پوشک، بدون هزینه درمان و بدون امکان تحصیل باقی موندند؟»</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8490639"/>
                  </a:ext>
                </a:extLst>
              </a:tr>
              <a:tr h="1027766">
                <a:tc vMerge="1">
                  <a:txBody>
                    <a:bodyPr/>
                    <a:lstStyle/>
                    <a:p>
                      <a:pPr algn="ctr" rtl="1">
                        <a:lnSpc>
                          <a:spcPct val="130000"/>
                        </a:lnSpc>
                        <a:spcAft>
                          <a:spcPts val="0"/>
                        </a:spcAft>
                      </a:pPr>
                      <a:endParaRPr lang="en-US" sz="1400" dirty="0">
                        <a:effectLst/>
                        <a:latin typeface="Times New Roman" panose="02020603050405020304" pitchFamily="18" charset="0"/>
                        <a:ea typeface="Calibri" panose="020F0502020204030204" pitchFamily="34" charset="0"/>
                        <a:cs typeface="B Mitra"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اختلال نسبت به شغل پدر همچون فقدان هرگونه شغل برای وی، ثابت نبودن شغل وی، سرباز یا دانشجو بودن پدر و موارد مشابه</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30000"/>
                        </a:lnSpc>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گفته شود: «همیشه برای هرکسی ممکنه تلاطم شغلی ایجاد بشه و توی شغل خودش شکست بخوره. ممکنه اشتباهی کنه و نخواسته، گرفتار بشه. از کجا می دونیم راه حل مشکل ما، گرفتن جان جنینه؟ احتمال نمی‌دیم که با حفظ جان جنین، برکت </a:t>
                      </a:r>
                      <a:r>
                        <a:rPr lang="fa-IR"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   </a:t>
                      </a: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و مسیرهای تازه به روی ما گشوده بشه؟ ما که به مویی بند هستیم.»</a:t>
                      </a:r>
                      <a:endParaRPr lang="en-US" sz="1400" dirty="0" smtClean="0">
                        <a:effectLst/>
                        <a:latin typeface="Times New Roman" panose="02020603050405020304" pitchFamily="18" charset="0"/>
                        <a:ea typeface="Calibri" panose="020F0502020204030204" pitchFamily="34" charset="0"/>
                        <a:cs typeface="B Nazanin" panose="00000400000000000000" pitchFamily="2" charset="-78"/>
                      </a:endParaRPr>
                    </a:p>
                    <a:p>
                      <a:pPr marL="0" marR="0" algn="ctr" rtl="1">
                        <a:lnSpc>
                          <a:spcPct val="130000"/>
                        </a:lnSpc>
                        <a:spcBef>
                          <a:spcPts val="0"/>
                        </a:spcBef>
                        <a:spcAft>
                          <a:spcPts val="0"/>
                        </a:spcAft>
                      </a:pPr>
                      <a:endParaRPr lang="en-US" sz="1400" b="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4430819"/>
                  </a:ext>
                </a:extLst>
              </a:tr>
            </a:tbl>
          </a:graphicData>
        </a:graphic>
      </p:graphicFrame>
    </p:spTree>
    <p:extLst>
      <p:ext uri="{BB962C8B-B14F-4D97-AF65-F5344CB8AC3E}">
        <p14:creationId xmlns:p14="http://schemas.microsoft.com/office/powerpoint/2010/main" val="41901232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2- ترس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از اینکه نتوانند به شایستگی وظیفه پدر و مادری خود را انجام دهند</a:t>
            </a: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08012" y="838200"/>
            <a:ext cx="108934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defTabSz="914126" rtl="1" eaLnBrk="1" fontAlgn="auto" hangingPunct="1">
              <a:lnSpc>
                <a:spcPct val="130000"/>
              </a:lnSpc>
              <a:spcAft>
                <a:spcPts val="0"/>
              </a:spcAft>
              <a:buClrTx/>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ترس از امکان ادای شایسته وظیفه پدری و مادری</a:t>
            </a:r>
            <a:r>
              <a:rPr lang="fa-IR"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a:t>
            </a:r>
            <a:r>
              <a:rPr lang="ar-SA" sz="1800" dirty="0">
                <a:solidFill>
                  <a:prstClr val="black"/>
                </a:solidFill>
                <a:latin typeface="Times New Roman" panose="02020603050405020304" pitchFamily="18" charset="0"/>
                <a:ea typeface="Calibri" panose="020F0502020204030204" pitchFamily="34" charset="0"/>
                <a:cs typeface="B Nazanin" panose="00000400000000000000" pitchFamily="2" charset="-78"/>
              </a:rPr>
              <a:t>در این موارد، از آنان به این دلیل که نگران ادای وظیفه خود نسبت به فرزندان هستند، تقدیر کنید اما اشاره بفرمایید شما که دوست داری وظیفه مادری/پدری خود را به خوبی انجام دهی، باید توجه داشته باشی که به محض شکل گیری جنین، این وظیفه شروع شده است و اینطور نیست که جلوی ایجاد این وظیفه را با سقط جنین بگیریم. از طرف دیگر، با وجود اینکه می‌دانم دلسوز هستید، اما اگر به شما اثبات شود که سقط عمدی جنین، بدترین کاری است که می‌تواند یک پدر و مادر در حق فرزند خود انجام دهد، بازهم حاضری این کار را انجام دهی؟</a:t>
            </a:r>
            <a:endParaRPr lang="en-US" sz="1800"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379411" y="2819401"/>
          <a:ext cx="11353800" cy="3814446"/>
        </p:xfrm>
        <a:graphic>
          <a:graphicData uri="http://schemas.openxmlformats.org/drawingml/2006/table">
            <a:tbl>
              <a:tblPr rtl="1" firstRow="1" firstCol="1" bandRow="1"/>
              <a:tblGrid>
                <a:gridCol w="2102470">
                  <a:extLst>
                    <a:ext uri="{9D8B030D-6E8A-4147-A177-3AD203B41FA5}">
                      <a16:colId xmlns:a16="http://schemas.microsoft.com/office/drawing/2014/main" val="1514248002"/>
                    </a:ext>
                  </a:extLst>
                </a:gridCol>
                <a:gridCol w="2630255">
                  <a:extLst>
                    <a:ext uri="{9D8B030D-6E8A-4147-A177-3AD203B41FA5}">
                      <a16:colId xmlns:a16="http://schemas.microsoft.com/office/drawing/2014/main" val="3603222416"/>
                    </a:ext>
                  </a:extLst>
                </a:gridCol>
                <a:gridCol w="6621075">
                  <a:extLst>
                    <a:ext uri="{9D8B030D-6E8A-4147-A177-3AD203B41FA5}">
                      <a16:colId xmlns:a16="http://schemas.microsoft.com/office/drawing/2014/main" val="708798201"/>
                    </a:ext>
                  </a:extLst>
                </a:gridCol>
              </a:tblGrid>
              <a:tr h="1068555">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عدم ادای پدری و مادری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1583562">
                <a:tc rowSpan="2">
                  <a:txBody>
                    <a:bodyPr/>
                    <a:lstStyle/>
                    <a:p>
                      <a:pPr algn="ctr" rtl="1">
                        <a:lnSpc>
                          <a:spcPct val="130000"/>
                        </a:lnSpc>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چالش‌های دسترسی به امکانات بارداری</a:t>
                      </a:r>
                      <a:endParaRPr lang="en-US" sz="1400" b="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نداشتن فامیل یا در دسترس نبودن فامیل برای کمک به دوران بارداری، حین زایمان یا بعد از تولد فرزند</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به این نکته اشاره شود: «خیلی مهمه که تنها نباشیم. فامیلی کنار ما باشه. به ویژه زمان بارداری، زایمان و روزهای اولیه بعد از زایمان. ولی این مشکل نمیتونه دلیل برای گرفتن جان جنین بشه. تصمیم بگیر جنین خودت رو با تمام قدرت حفظ کنی. بعدش از طریق همسایه، همسر</a:t>
                      </a:r>
                      <a:r>
                        <a:rPr lang="fa-IR" sz="140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a:t>
                      </a:r>
                      <a:r>
                        <a:rPr lang="ar-SA" sz="140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 </a:t>
                      </a: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دوستان همسرت، اهل مسجد و ... </a:t>
                      </a:r>
                      <a:r>
                        <a:rPr lang="ar-SA" sz="1400" smtClean="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 </a:t>
                      </a:r>
                      <a:r>
                        <a:rPr lang="ar-SA" sz="1400" dirty="0" smtClean="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کسی رو که باهاش دوست بشی پیدا کن. برای برخی شرایط خاص، از مامای همراه هم می‌تونی کمک بگیری. برای روزهای اول تولد فرزندت، از کسی که برای پرستاری هزینه‌ای بگیره هم می‌تونی کمک بگیری یا برای زایمان و مدتی بعد اون، با همسرت بری شهر خودتون. همه این امکان‌ها رو بررسی کن ولی هیچ وقت گرفتن جون جنین، راه حل نیست.»</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081683">
                <a:tc vMerge="1">
                  <a:txBody>
                    <a:bodyPr/>
                    <a:lstStyle/>
                    <a:p>
                      <a:pPr algn="ctr" rtl="1">
                        <a:lnSpc>
                          <a:spcPct val="130000"/>
                        </a:lnSpc>
                        <a:spcAft>
                          <a:spcPts val="0"/>
                        </a:spcAft>
                      </a:pPr>
                      <a:endParaRPr lang="en-US" sz="1400" b="0" dirty="0">
                        <a:effectLst/>
                        <a:latin typeface="Times New Roman" panose="02020603050405020304" pitchFamily="18" charset="0"/>
                        <a:ea typeface="Calibri" panose="020F0502020204030204" pitchFamily="34" charset="0"/>
                        <a:cs typeface="B Mitra"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چیره نشده بر عدم توان ادای هزینه‌های دوران بارداری (پزشکی، مراقبتی، تغذیه، زایمان)</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 امکان استفاده از بیمه‌های پیش بینی شده دولت برای دوران بارداری و زایمان و امکان استفاده ازخدمات دولتی ارزان قیمت تشریح شود. برای تغذیه، خیرینی که می‌توانند به این موضوع ضروری برای مادر باردار (و نه با عنوان جلوگیری از سقط) کمک کنند، معرفی شوند. </a:t>
                      </a:r>
                      <a:endParaRPr lang="en-US" sz="1400" dirty="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1761845"/>
                  </a:ext>
                </a:extLst>
              </a:tr>
            </a:tbl>
          </a:graphicData>
        </a:graphic>
      </p:graphicFrame>
    </p:spTree>
    <p:extLst>
      <p:ext uri="{BB962C8B-B14F-4D97-AF65-F5344CB8AC3E}">
        <p14:creationId xmlns:p14="http://schemas.microsoft.com/office/powerpoint/2010/main" val="53945097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2- ترس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از اینکه نتوانند به شایستگی وظیفه پدر و مادری خود را انجام دهند</a:t>
            </a: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08012" y="838200"/>
            <a:ext cx="108934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defTabSz="914126" rtl="1" eaLnBrk="1" fontAlgn="auto" hangingPunct="1">
              <a:lnSpc>
                <a:spcPct val="130000"/>
              </a:lnSpc>
              <a:spcAft>
                <a:spcPts val="0"/>
              </a:spcAft>
              <a:buClrTx/>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ترس از امکان ادای شایسته وظیفه پدری و مادری</a:t>
            </a:r>
            <a:r>
              <a:rPr lang="fa-IR"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a:t>
            </a:r>
            <a:r>
              <a:rPr lang="ar-SA" sz="1800" dirty="0">
                <a:solidFill>
                  <a:prstClr val="black"/>
                </a:solidFill>
                <a:latin typeface="Times New Roman" panose="02020603050405020304" pitchFamily="18" charset="0"/>
                <a:ea typeface="Calibri" panose="020F0502020204030204" pitchFamily="34" charset="0"/>
                <a:cs typeface="B Nazanin" panose="00000400000000000000" pitchFamily="2" charset="-78"/>
              </a:rPr>
              <a:t>در این موارد، از آنان به این دلیل که نگران ادای وظیفه خود نسبت به فرزندان هستند، تقدیر کنید اما اشاره بفرمایید شما که دوست داری وظیفه مادری/پدری خود را به خوبی انجام دهی، باید توجه داشته باشی که به محض شکل گیری جنین، این وظیفه شروع شده است و اینطور نیست که جلوی ایجاد این وظیفه را با سقط جنین بگیریم. از طرف دیگر، با وجود اینکه می‌دانم دلسوز هستید، اما اگر به شما اثبات شود که سقط عمدی جنین، بدترین کاری است که می‌تواند یک پدر و مادر در حق فرزند خود انجام دهد، بازهم حاضری این کار را انجام دهی؟</a:t>
            </a:r>
            <a:endParaRPr lang="en-US" sz="1800"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608012" y="3124199"/>
          <a:ext cx="11125199" cy="3559331"/>
        </p:xfrm>
        <a:graphic>
          <a:graphicData uri="http://schemas.openxmlformats.org/drawingml/2006/table">
            <a:tbl>
              <a:tblPr rtl="1" firstRow="1" firstCol="1" bandRow="1"/>
              <a:tblGrid>
                <a:gridCol w="2060138">
                  <a:extLst>
                    <a:ext uri="{9D8B030D-6E8A-4147-A177-3AD203B41FA5}">
                      <a16:colId xmlns:a16="http://schemas.microsoft.com/office/drawing/2014/main" val="1514248002"/>
                    </a:ext>
                  </a:extLst>
                </a:gridCol>
                <a:gridCol w="2614067">
                  <a:extLst>
                    <a:ext uri="{9D8B030D-6E8A-4147-A177-3AD203B41FA5}">
                      <a16:colId xmlns:a16="http://schemas.microsoft.com/office/drawing/2014/main" val="3603222416"/>
                    </a:ext>
                  </a:extLst>
                </a:gridCol>
                <a:gridCol w="6450994">
                  <a:extLst>
                    <a:ext uri="{9D8B030D-6E8A-4147-A177-3AD203B41FA5}">
                      <a16:colId xmlns:a16="http://schemas.microsoft.com/office/drawing/2014/main" val="708798201"/>
                    </a:ext>
                  </a:extLst>
                </a:gridCol>
              </a:tblGrid>
              <a:tr h="482682">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عدم ادای پدری و مادری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939668">
                <a:tc rowSpan="2">
                  <a:txBody>
                    <a:bodyPr/>
                    <a:lstStyle/>
                    <a:p>
                      <a:pPr algn="ctr" rtl="1">
                        <a:lnSpc>
                          <a:spcPct val="130000"/>
                        </a:lnSpc>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چالش‌های رشد و تربیت فرزند در شرایط دشوار</a:t>
                      </a:r>
                      <a:endParaRPr lang="en-US" sz="1400" b="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احتمال بدرفتاری همسر و اطرافیان با فرزند جدید (پیرو تجربیات مادر و پدر درباره رفتار یکدیگر با فرزندان قبل یا رفتار آنان با دیگران)</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4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شرایط دشوار نسبت به تربیت فرزند اعم از نامناسب بودن فضای خانواده، اطرافیان، محله و ...</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گفته شود: «روشنه که پدر و مادر نسبت به فرزندشون وظیفه دارن. باید روز به روز قوی‌تر بشن و توانمندی صبوری کردن اونا بیشتر بشه. هر کاری بشه باید انجام بدیم که بچه‌ها در محیط بهتری بزرگ بشن اما اگر شرایط دشوار باشه، میشه گفت برای اینکه فرزندم اذیت نشه یا تربیتش نامناسب نشه، جونش دیگه اهمیتی نداره و میشه حق حیات رو ازش گرفت؟</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944147">
                <a:tc vMerge="1">
                  <a:txBody>
                    <a:bodyPr/>
                    <a:lstStyle/>
                    <a:p>
                      <a:pPr algn="ctr" rtl="1">
                        <a:lnSpc>
                          <a:spcPct val="130000"/>
                        </a:lnSpc>
                        <a:spcAft>
                          <a:spcPts val="0"/>
                        </a:spcAft>
                      </a:pPr>
                      <a:endParaRPr lang="en-US" sz="1400" b="0" dirty="0">
                        <a:effectLst/>
                        <a:latin typeface="Times New Roman" panose="02020603050405020304" pitchFamily="18" charset="0"/>
                        <a:ea typeface="Calibri" panose="020F0502020204030204" pitchFamily="34" charset="0"/>
                        <a:cs typeface="B Mitra"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نگرانی از کم بودن توان برای تربیت فرزند به خاطر بارداری در سنین بالا یا کم والدین</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r" rtl="1"/>
                      <a:endParaRPr lang="en-US" dirty="0"/>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1761845"/>
                  </a:ext>
                </a:extLst>
              </a:tr>
            </a:tbl>
          </a:graphicData>
        </a:graphic>
      </p:graphicFrame>
    </p:spTree>
    <p:extLst>
      <p:ext uri="{BB962C8B-B14F-4D97-AF65-F5344CB8AC3E}">
        <p14:creationId xmlns:p14="http://schemas.microsoft.com/office/powerpoint/2010/main" val="70132043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2- ترس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از اینکه نتوانند به شایستگی وظیفه پدر و مادری خود را انجام دهند</a:t>
            </a: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08012" y="838200"/>
            <a:ext cx="108934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defTabSz="914126" rtl="1" eaLnBrk="1" fontAlgn="auto" hangingPunct="1">
              <a:lnSpc>
                <a:spcPct val="130000"/>
              </a:lnSpc>
              <a:spcAft>
                <a:spcPts val="0"/>
              </a:spcAft>
              <a:buClrTx/>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ترس از امکان ادای شایسته وظیفه پدری و مادری</a:t>
            </a:r>
            <a:r>
              <a:rPr lang="fa-IR"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a:t>
            </a:r>
            <a:r>
              <a:rPr lang="ar-SA" sz="1800" dirty="0">
                <a:solidFill>
                  <a:prstClr val="black"/>
                </a:solidFill>
                <a:latin typeface="Times New Roman" panose="02020603050405020304" pitchFamily="18" charset="0"/>
                <a:ea typeface="Calibri" panose="020F0502020204030204" pitchFamily="34" charset="0"/>
                <a:cs typeface="B Nazanin" panose="00000400000000000000" pitchFamily="2" charset="-78"/>
              </a:rPr>
              <a:t>در این موارد، از آنان به این دلیل که نگران ادای وظیفه خود نسبت به فرزندان هستند، تقدیر کنید اما اشاره بفرمایید شما که دوست داری وظیفه مادری/پدری خود را به خوبی انجام دهی، باید توجه داشته باشی که به محض شکل گیری جنین، این وظیفه شروع شده است و اینطور نیست که جلوی ایجاد این وظیفه را با سقط جنین بگیریم. از طرف دیگر، با وجود اینکه می‌دانم دلسوز هستید، اما اگر به شما اثبات شود که سقط عمدی جنین، بدترین کاری است که می‌تواند یک پدر و مادر در حق فرزند خود انجام دهد، بازهم حاضری این کار را انجام دهی؟</a:t>
            </a:r>
            <a:endParaRPr lang="en-US" sz="1800"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921507" y="3124199"/>
          <a:ext cx="10579932" cy="3352801"/>
        </p:xfrm>
        <a:graphic>
          <a:graphicData uri="http://schemas.openxmlformats.org/drawingml/2006/table">
            <a:tbl>
              <a:tblPr rtl="1" firstRow="1" firstCol="1" bandRow="1"/>
              <a:tblGrid>
                <a:gridCol w="1959167">
                  <a:extLst>
                    <a:ext uri="{9D8B030D-6E8A-4147-A177-3AD203B41FA5}">
                      <a16:colId xmlns:a16="http://schemas.microsoft.com/office/drawing/2014/main" val="1514248002"/>
                    </a:ext>
                  </a:extLst>
                </a:gridCol>
                <a:gridCol w="2485947">
                  <a:extLst>
                    <a:ext uri="{9D8B030D-6E8A-4147-A177-3AD203B41FA5}">
                      <a16:colId xmlns:a16="http://schemas.microsoft.com/office/drawing/2014/main" val="3603222416"/>
                    </a:ext>
                  </a:extLst>
                </a:gridCol>
                <a:gridCol w="6134818">
                  <a:extLst>
                    <a:ext uri="{9D8B030D-6E8A-4147-A177-3AD203B41FA5}">
                      <a16:colId xmlns:a16="http://schemas.microsoft.com/office/drawing/2014/main" val="708798201"/>
                    </a:ext>
                  </a:extLst>
                </a:gridCol>
              </a:tblGrid>
              <a:tr h="1110283">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عدم ادای پدری و مادری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2242518">
                <a:tc>
                  <a:txBody>
                    <a:bodyPr/>
                    <a:lstStyle/>
                    <a:p>
                      <a:pPr algn="ctr" rtl="1">
                        <a:lnSpc>
                          <a:spcPct val="130000"/>
                        </a:lnSpc>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نگرانی از عدم آمادگی برای پدری و مادری کردن</a:t>
                      </a:r>
                      <a:endParaRPr lang="en-US" sz="1400" b="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عدم آمادگی برای سرپرستی فرزند بدون اینکه دلیل کافی بتواند برای خودش یا دیگران بیان کند</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گفته شود: «با احتمال عدم آمادگی و حس بدون دلیل، نمیشه دست به یه کار وحشتناک زد. حتی اگه واقعاً اختلالی هم برای پدری و مادری کردن داشتی، وظیفه جامعه بود که از فرزندت مراقبت کنن نه اینکه تصمیم بگیرن جونشو بگیرن.»</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bl>
          </a:graphicData>
        </a:graphic>
      </p:graphicFrame>
    </p:spTree>
    <p:extLst>
      <p:ext uri="{BB962C8B-B14F-4D97-AF65-F5344CB8AC3E}">
        <p14:creationId xmlns:p14="http://schemas.microsoft.com/office/powerpoint/2010/main" val="30684922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2- ترس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از اینکه نتوانند به شایستگی وظیفه پدر و مادری خود را انجام دهند</a:t>
            </a: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08012" y="838200"/>
            <a:ext cx="108934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defTabSz="914126" rtl="1" eaLnBrk="1" fontAlgn="auto" hangingPunct="1">
              <a:lnSpc>
                <a:spcPct val="130000"/>
              </a:lnSpc>
              <a:spcAft>
                <a:spcPts val="0"/>
              </a:spcAft>
              <a:buClrTx/>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ترس از امکان ادای شایسته وظیفه پدری و مادری</a:t>
            </a:r>
            <a:r>
              <a:rPr lang="fa-IR"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a:t>
            </a:r>
            <a:r>
              <a:rPr lang="ar-SA" sz="1800" dirty="0">
                <a:solidFill>
                  <a:prstClr val="black"/>
                </a:solidFill>
                <a:latin typeface="Times New Roman" panose="02020603050405020304" pitchFamily="18" charset="0"/>
                <a:ea typeface="Calibri" panose="020F0502020204030204" pitchFamily="34" charset="0"/>
                <a:cs typeface="B Nazanin" panose="00000400000000000000" pitchFamily="2" charset="-78"/>
              </a:rPr>
              <a:t>در این موارد، از آنان به این دلیل که نگران ادای وظیفه خود نسبت به فرزندان هستند، تقدیر کنید اما اشاره بفرمایید شما که دوست داری وظیفه مادری/پدری خود را به خوبی انجام دهی، باید توجه داشته باشی که به محض شکل گیری جنین، این وظیفه شروع شده است و اینطور نیست که جلوی ایجاد این وظیفه را با سقط جنین بگیریم. از طرف دیگر، با وجود اینکه می‌دانم دلسوز هستید، اما اگر به شما اثبات شود که سقط عمدی جنین، بدترین کاری است که می‌تواند یک پدر و مادر در حق فرزند خود انجام دهد، بازهم حاضری این کار را انجام دهی؟</a:t>
            </a:r>
            <a:endParaRPr lang="en-US" sz="1800"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921507" y="3124199"/>
          <a:ext cx="10579932" cy="3124201"/>
        </p:xfrm>
        <a:graphic>
          <a:graphicData uri="http://schemas.openxmlformats.org/drawingml/2006/table">
            <a:tbl>
              <a:tblPr rtl="1" firstRow="1" firstCol="1" bandRow="1"/>
              <a:tblGrid>
                <a:gridCol w="1959167">
                  <a:extLst>
                    <a:ext uri="{9D8B030D-6E8A-4147-A177-3AD203B41FA5}">
                      <a16:colId xmlns:a16="http://schemas.microsoft.com/office/drawing/2014/main" val="1514248002"/>
                    </a:ext>
                  </a:extLst>
                </a:gridCol>
                <a:gridCol w="2485947">
                  <a:extLst>
                    <a:ext uri="{9D8B030D-6E8A-4147-A177-3AD203B41FA5}">
                      <a16:colId xmlns:a16="http://schemas.microsoft.com/office/drawing/2014/main" val="3603222416"/>
                    </a:ext>
                  </a:extLst>
                </a:gridCol>
                <a:gridCol w="6134818">
                  <a:extLst>
                    <a:ext uri="{9D8B030D-6E8A-4147-A177-3AD203B41FA5}">
                      <a16:colId xmlns:a16="http://schemas.microsoft.com/office/drawing/2014/main" val="708798201"/>
                    </a:ext>
                  </a:extLst>
                </a:gridCol>
              </a:tblGrid>
              <a:tr h="1034583">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عدم ادای پدری و مادری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2089618">
                <a:tc>
                  <a:txBody>
                    <a:bodyPr/>
                    <a:lstStyle/>
                    <a:p>
                      <a:pPr algn="ctr" rtl="1">
                        <a:lnSpc>
                          <a:spcPct val="130000"/>
                        </a:lnSpc>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نگرانی‌های بارداری در دوران عقد یا مسائل مرتبط با سن بارداری</a:t>
                      </a:r>
                      <a:endParaRPr lang="en-US" sz="1400" b="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بارداری در دوران عقد و ترس بخاطر آماده نبودن جهیزیه و سیسمونی و مشکلات مشابه</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به این موضوع اشاره شود: «زندگی ارزشمند خودتونو با نگرانی نسبت به این چیزها خراب نکنین. شاید خدا خواسته برای اینکه زودتر بتونین کنار هم باشین و به هم برسین، زودتر وسیله زندگیتون جور بشه. مطمئن باش خدا کمک می کنه و دیگران هم سریعتر به خودشون می‌جنبند و جور میشه. اگه یه بخش اون هم جور نشد، شما همسر شرعی و قانونی هم هستین و دیرتر هم کارهای زندگیتون جور بشه، نباید از هیچ کس خجالت بکشید.»</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bl>
          </a:graphicData>
        </a:graphic>
      </p:graphicFrame>
    </p:spTree>
    <p:extLst>
      <p:ext uri="{BB962C8B-B14F-4D97-AF65-F5344CB8AC3E}">
        <p14:creationId xmlns:p14="http://schemas.microsoft.com/office/powerpoint/2010/main" val="355264501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98385" y="223300"/>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a:solidFill>
                  <a:prstClr val="black"/>
                </a:solidFill>
                <a:latin typeface="Times New Roman" panose="02020603050405020304" pitchFamily="18" charset="0"/>
                <a:ea typeface="Calibri" panose="020F0502020204030204" pitchFamily="34" charset="0"/>
                <a:cs typeface="B Titr" panose="00000700000000000000" pitchFamily="2" charset="-78"/>
              </a:rPr>
              <a:t>3- نگرانی از آینده‌ فرزند</a:t>
            </a:r>
            <a:endPar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endParaRP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08012" y="838200"/>
            <a:ext cx="108934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a:lnSpc>
                <a:spcPct val="130000"/>
              </a:lnSpc>
              <a:spcAft>
                <a:spcPts val="0"/>
              </a:spcAft>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latin typeface="Times New Roman" panose="02020603050405020304" pitchFamily="18" charset="0"/>
                <a:ea typeface="Calibri" panose="020F0502020204030204" pitchFamily="34" charset="0"/>
                <a:cs typeface="B Nazanin" panose="00000400000000000000" pitchFamily="2" charset="-78"/>
              </a:rPr>
              <a:t> نگرانی از آینده‌ای که در انتظار خود فرزند است:</a:t>
            </a:r>
            <a:r>
              <a:rPr lang="ar-SA" sz="2000" dirty="0">
                <a:latin typeface="Times New Roman" panose="02020603050405020304" pitchFamily="18" charset="0"/>
                <a:ea typeface="Calibri" panose="020F0502020204030204" pitchFamily="34" charset="0"/>
                <a:cs typeface="B Nazanin" panose="00000400000000000000" pitchFamily="2" charset="-78"/>
              </a:rPr>
              <a:t> طرح کردن تردید نسبت به ناامیدی درباره آینده و طرح احتمالات امیدوارانه، مهم‌ترین راهکارهای اختصاصی نسبت به این موضوع است. برای نمونه می‌توان گفت: «آینده که نیومده. چرا غصه‌دارش باشیم؟ چرا با فرزندی که خدا بهمون داده درگیر بشیم به این خاطر که نگران آینده‌ایم؟ هم زندگی رو به خودمون سخت می‌گیریم و هم میریم به سمتی که به ظلم فکر کنیم. یادتونه وقتی کرونا فراگیر شده بود، چقدر نگرانی برای هممون وجود داشت؟ خیلی‌ها تصور می‌کردند دیگه نتونیم ماسک رو کنار بذاریم.»</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455613" y="3047998"/>
          <a:ext cx="11277598" cy="3657601"/>
        </p:xfrm>
        <a:graphic>
          <a:graphicData uri="http://schemas.openxmlformats.org/drawingml/2006/table">
            <a:tbl>
              <a:tblPr rtl="1" firstRow="1" firstCol="1" bandRow="1"/>
              <a:tblGrid>
                <a:gridCol w="2088359">
                  <a:extLst>
                    <a:ext uri="{9D8B030D-6E8A-4147-A177-3AD203B41FA5}">
                      <a16:colId xmlns:a16="http://schemas.microsoft.com/office/drawing/2014/main" val="1514248002"/>
                    </a:ext>
                  </a:extLst>
                </a:gridCol>
                <a:gridCol w="2649876">
                  <a:extLst>
                    <a:ext uri="{9D8B030D-6E8A-4147-A177-3AD203B41FA5}">
                      <a16:colId xmlns:a16="http://schemas.microsoft.com/office/drawing/2014/main" val="3603222416"/>
                    </a:ext>
                  </a:extLst>
                </a:gridCol>
                <a:gridCol w="6539363">
                  <a:extLst>
                    <a:ext uri="{9D8B030D-6E8A-4147-A177-3AD203B41FA5}">
                      <a16:colId xmlns:a16="http://schemas.microsoft.com/office/drawing/2014/main" val="708798201"/>
                    </a:ext>
                  </a:extLst>
                </a:gridCol>
              </a:tblGrid>
              <a:tr h="731158">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آِینده فرزند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1627913">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بدبینی نسبت به آینده کشور یا جهان</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در شرایطی که برای نمونه، به دلایل سیاسی نسبت به آینده کشور هراس زیادی برای خود و فرزندانش دارد یا به دلایل زیست محیطی، قحطی، خشکسالی و ... نسبت به آینده جهان بدبینی شدید دارد.</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«تجربه ما نشون میده خیلی وقتا اوضاع اونطور که بدبینانه فکر می‌کردیم نشده. بعضی ترس‌ها فقط کارشون آینه که ما و خانواده و اطرافیانمون رو اذیت کنه. توی مورد شما که دیگه جون فرزندتون رو به خطر میندازه.»</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298530">
                <a:tc>
                  <a:txBody>
                    <a:bodyPr/>
                    <a:lstStyle/>
                    <a:p>
                      <a:pPr algn="ctr" rtl="1">
                        <a:lnSpc>
                          <a:spcPct val="130000"/>
                        </a:lnSpc>
                        <a:spcAft>
                          <a:spcPts val="0"/>
                        </a:spcAft>
                      </a:pPr>
                      <a:r>
                        <a:rPr lang="fa-IR" sz="1400">
                          <a:effectLst/>
                          <a:latin typeface="Times New Roman" panose="02020603050405020304" pitchFamily="18" charset="0"/>
                          <a:ea typeface="Calibri" panose="020F0502020204030204" pitchFamily="34" charset="0"/>
                          <a:cs typeface="B Nazanin" panose="00000400000000000000" pitchFamily="2" charset="-78"/>
                        </a:rPr>
                        <a:t>اصرار بر تأمین شرایط لاکچری برای فرزند</a:t>
                      </a:r>
                      <a:endParaRPr lang="en-US" sz="140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اصرار بر ضرورت تأمین مواردی مثل اتاق اختصاصی برای فرزند، تحصیلات غیردولتی پرهزینه، امکانات الکترونیک پیشرفته برای سنینی که ضرورت نیست.</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«اون چیزی که حس خوشبختی و خوب بودن بچه‌های ما رو تأمین میکنه آینه که خودمون براشون وقت بذاریم و با اونها درست رفتار کنیم. پیشنهادم آینه که به‌جای نگرانی نسبت به تبلت و گوشی، کتاب خوب درباره مهارت تربیت فرزند بخونید</a:t>
                      </a:r>
                      <a:endParaRPr lang="en-US" sz="1400" dirty="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9567347"/>
                  </a:ext>
                </a:extLst>
              </a:tr>
            </a:tbl>
          </a:graphicData>
        </a:graphic>
      </p:graphicFrame>
    </p:spTree>
    <p:extLst>
      <p:ext uri="{BB962C8B-B14F-4D97-AF65-F5344CB8AC3E}">
        <p14:creationId xmlns:p14="http://schemas.microsoft.com/office/powerpoint/2010/main" val="83620043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3- نگرانی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از </a:t>
            </a: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آینده‌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فرزند</a:t>
            </a: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08012" y="838200"/>
            <a:ext cx="108934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defTabSz="914126" rtl="1" eaLnBrk="1" fontAlgn="auto" hangingPunct="1">
              <a:lnSpc>
                <a:spcPct val="130000"/>
              </a:lnSpc>
              <a:spcAft>
                <a:spcPts val="0"/>
              </a:spcAft>
              <a:buClrTx/>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نگرانی از آینده‌ای که در انتظار خود فرزند است:</a:t>
            </a:r>
            <a:r>
              <a:rPr lang="ar-SA" sz="2000" dirty="0">
                <a:solidFill>
                  <a:prstClr val="black"/>
                </a:solidFill>
                <a:latin typeface="Times New Roman" panose="02020603050405020304" pitchFamily="18" charset="0"/>
                <a:ea typeface="Calibri" panose="020F0502020204030204" pitchFamily="34" charset="0"/>
                <a:cs typeface="B Nazanin" panose="00000400000000000000" pitchFamily="2" charset="-78"/>
              </a:rPr>
              <a:t> طرح کردن تردید نسبت به ناامیدی درباره آینده و طرح احتمالات امیدوارانه، مهم‌ترین راهکارهای اختصاصی نسبت به این موضوع است. برای نمونه می‌توان گفت: «آینده که نیومده. چرا غصه‌دارش باشیم؟ چرا با فرزندی که خدا بهمون داده درگیر بشیم به این خاطر که نگران آینده‌ایم؟ هم زندگی رو به خودمون سخت می‌گیریم و هم میریم به سمتی که به ظلم فکر کنیم. یادتونه وقتی کرونا فراگیر شده بود، چقدر نگرانی برای هممون وجود داشت؟ خیلی‌ها تصور می‌کردند دیگه نتونیم ماسک رو کنار بذاریم.»</a:t>
            </a:r>
            <a:endParaRPr lang="en-US" sz="2000"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684211" y="3047998"/>
          <a:ext cx="11125200" cy="3581403"/>
        </p:xfrm>
        <a:graphic>
          <a:graphicData uri="http://schemas.openxmlformats.org/drawingml/2006/table">
            <a:tbl>
              <a:tblPr rtl="1" firstRow="1" firstCol="1" bandRow="1"/>
              <a:tblGrid>
                <a:gridCol w="2060139">
                  <a:extLst>
                    <a:ext uri="{9D8B030D-6E8A-4147-A177-3AD203B41FA5}">
                      <a16:colId xmlns:a16="http://schemas.microsoft.com/office/drawing/2014/main" val="1514248002"/>
                    </a:ext>
                  </a:extLst>
                </a:gridCol>
                <a:gridCol w="2614068">
                  <a:extLst>
                    <a:ext uri="{9D8B030D-6E8A-4147-A177-3AD203B41FA5}">
                      <a16:colId xmlns:a16="http://schemas.microsoft.com/office/drawing/2014/main" val="3603222416"/>
                    </a:ext>
                  </a:extLst>
                </a:gridCol>
                <a:gridCol w="6450993">
                  <a:extLst>
                    <a:ext uri="{9D8B030D-6E8A-4147-A177-3AD203B41FA5}">
                      <a16:colId xmlns:a16="http://schemas.microsoft.com/office/drawing/2014/main" val="708798201"/>
                    </a:ext>
                  </a:extLst>
                </a:gridCol>
              </a:tblGrid>
              <a:tr h="764696">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آِینده فرزند</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1458616">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به دلیل عدم رعایت آداب دینی اقدام برای بچه دار شدن</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اولویت دادن وسواس گونه نسبت به رعایت مراقبت‌های معنوی قبل بارداری (شرایط و زمان) بر جان جنین</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«رعایت آداب دینی ارزشمنده ولی نه واجبه و نه بر جان فرزند ما اولویت داره. حفظ جان جنین، بارها و بارها از رعایت آداب مستحب مختلف مهم‌تر هست و هیچ کس به چنین دلایلی اجازه گرفتن جان جنین رو نداره.»</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358091">
                <a:tc>
                  <a:txBody>
                    <a:bodyPr/>
                    <a:lstStyle/>
                    <a:p>
                      <a:pPr algn="ctr" rtl="1">
                        <a:lnSpc>
                          <a:spcPct val="130000"/>
                        </a:lnSpc>
                        <a:spcAft>
                          <a:spcPts val="0"/>
                        </a:spcAft>
                      </a:pPr>
                      <a:r>
                        <a:rPr lang="fa-IR" sz="1400">
                          <a:effectLst/>
                          <a:latin typeface="Times New Roman" panose="02020603050405020304" pitchFamily="18" charset="0"/>
                          <a:ea typeface="Calibri" panose="020F0502020204030204" pitchFamily="34" charset="0"/>
                          <a:cs typeface="B Nazanin" panose="00000400000000000000" pitchFamily="2" charset="-78"/>
                        </a:rPr>
                        <a:t>ترس از نازیبایی فرزند هنگام تولد</a:t>
                      </a:r>
                      <a:endParaRPr lang="en-US" sz="140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ترس از نازیبا بودن فرزند به دلایلی همچون عدم رعایت رژیم مورد نظر، توقع خاص نسبت به زیبایی، توقع و اظهارات اطرافیان، کم زیبا بودن افرادی از خانواده همسر و</a:t>
                      </a:r>
                      <a:r>
                        <a:rPr lang="en-US" sz="1400" dirty="0">
                          <a:effectLst/>
                          <a:latin typeface="Times New Roman" panose="02020603050405020304" pitchFamily="18" charset="0"/>
                          <a:ea typeface="Calibri" panose="020F0502020204030204" pitchFamily="34" charset="0"/>
                          <a:cs typeface="B Nazanin" panose="00000400000000000000" pitchFamily="2" charset="-78"/>
                        </a:rPr>
                        <a:t> ...</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a-IR"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«خدای بزرگ، همه انسان‌ها رو زیبا آفریده. یکی کمتر و یکی بیشتر. ضمن اینکه سلیقه آدم‌ها با هم متفاوته. ولی مهم آینه که همه انسان‌ها عزیز هستند و حق نداریم کسی رو که تفاوتی داره کم بگیریم. حتی اگه کسی کمتر زیبا باشه، حق حیات داره، روح و فطرتش قشنگه و حق نداریم حق زندگی رو ازش بگیریم.»</a:t>
                      </a:r>
                      <a:endParaRPr lang="en-US" sz="1400" dirty="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9567347"/>
                  </a:ext>
                </a:extLst>
              </a:tr>
            </a:tbl>
          </a:graphicData>
        </a:graphic>
      </p:graphicFrame>
    </p:spTree>
    <p:extLst>
      <p:ext uri="{BB962C8B-B14F-4D97-AF65-F5344CB8AC3E}">
        <p14:creationId xmlns:p14="http://schemas.microsoft.com/office/powerpoint/2010/main" val="399955400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4- ترس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از آسیب به خانواده فعلی در صورت تولد فرزند جدید</a:t>
            </a: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08012" y="838200"/>
            <a:ext cx="108934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a:lnSpc>
                <a:spcPct val="130000"/>
              </a:lnSpc>
              <a:spcAft>
                <a:spcPts val="0"/>
              </a:spcAft>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latin typeface="Times New Roman" panose="02020603050405020304" pitchFamily="18" charset="0"/>
                <a:ea typeface="Calibri" panose="020F0502020204030204" pitchFamily="34" charset="0"/>
                <a:cs typeface="B Nazanin" panose="00000400000000000000" pitchFamily="2" charset="-78"/>
              </a:rPr>
              <a:t> ترس از آسیب وارد شدن به خانواده فعلی:</a:t>
            </a:r>
            <a:r>
              <a:rPr lang="ar-SA" sz="2000" dirty="0">
                <a:latin typeface="Times New Roman" panose="02020603050405020304" pitchFamily="18" charset="0"/>
                <a:ea typeface="Calibri" panose="020F0502020204030204" pitchFamily="34" charset="0"/>
                <a:cs typeface="B Nazanin" panose="00000400000000000000" pitchFamily="2" charset="-78"/>
              </a:rPr>
              <a:t> طرح احتمالات امید آفرین و تمرکز بر فرصت‌هایی که می‌تواند با همت خودش از این شرایط داشته باشد، از راهکارهای مهم این بخش است.</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684211" y="2169792"/>
          <a:ext cx="10817228" cy="4231009"/>
        </p:xfrm>
        <a:graphic>
          <a:graphicData uri="http://schemas.openxmlformats.org/drawingml/2006/table">
            <a:tbl>
              <a:tblPr rtl="1" firstRow="1" firstCol="1" bandRow="1"/>
              <a:tblGrid>
                <a:gridCol w="2003109">
                  <a:extLst>
                    <a:ext uri="{9D8B030D-6E8A-4147-A177-3AD203B41FA5}">
                      <a16:colId xmlns:a16="http://schemas.microsoft.com/office/drawing/2014/main" val="1514248002"/>
                    </a:ext>
                  </a:extLst>
                </a:gridCol>
                <a:gridCol w="2541704">
                  <a:extLst>
                    <a:ext uri="{9D8B030D-6E8A-4147-A177-3AD203B41FA5}">
                      <a16:colId xmlns:a16="http://schemas.microsoft.com/office/drawing/2014/main" val="3603222416"/>
                    </a:ext>
                  </a:extLst>
                </a:gridCol>
                <a:gridCol w="6272415">
                  <a:extLst>
                    <a:ext uri="{9D8B030D-6E8A-4147-A177-3AD203B41FA5}">
                      <a16:colId xmlns:a16="http://schemas.microsoft.com/office/drawing/2014/main" val="708798201"/>
                    </a:ext>
                  </a:extLst>
                </a:gridCol>
              </a:tblGrid>
              <a:tr h="1411648">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آسیب</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1482025">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تصمیم قطعی به طلاق</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شرایطی که قبل از باردارشدن، به طلاق فکر می‌کرده و یا تصمیم قطعی به طلاق داشته و حتی ممکن است مراحلی از آن را هم طی کرده باشد</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rtl="1">
                        <a:lnSpc>
                          <a:spcPct val="130000"/>
                        </a:lnSpc>
                        <a:spcBef>
                          <a:spcPts val="0"/>
                        </a:spcBef>
                        <a:spcAft>
                          <a:spcPts val="0"/>
                        </a:spcAft>
                      </a:pPr>
                      <a:r>
                        <a:rPr lang="ar-SA" sz="1400" dirty="0" smtClean="0">
                          <a:effectLst/>
                          <a:latin typeface="Times New Roman" panose="02020603050405020304" pitchFamily="18" charset="0"/>
                          <a:ea typeface="Calibri" panose="020F0502020204030204" pitchFamily="34" charset="0"/>
                          <a:cs typeface="B Nazanin" panose="00000400000000000000" pitchFamily="2" charset="-78"/>
                        </a:rPr>
                        <a:t>«ما درباره تصمیم گرفتن برای بچه آوردن صحبت نمی‌کنیم. درباره این صحبت می‌کنیم که الان که فرزندی شکل گرفته و اومده، آیا میشه به خاطر مشکلاتی که داریم جان اون رو بگیریم؟ ولی می‌فهمم که مشکلاتی داری و نگران این هم هستی که این مشکلات تشدید نشه. به این توجه کن که شاید نجات دهنده زندگی شما همین بچه باشه. البته شاید. پس مطمئن نباشد مشکلات باقی بمونه. پیشنهاد می‌کنم بازهم تلاش کنی برای اصلاح روابطت با همسرت چون اون هم توی این شرایط، برای اصلاح رابطه تون انگیزه بیشتری داره. اگه خودمون نخوایم درست بشه، درست نمیشه. بخواه و حرکت کن.»</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337336">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سرد بودن روابط زناشویی</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شکننده بودن روابط زناشویی و نگرانی نسبت به آسیب دیدن بیشتر</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endParaRPr lang="en-US" dirty="0"/>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9567347"/>
                  </a:ext>
                </a:extLst>
              </a:tr>
            </a:tbl>
          </a:graphicData>
        </a:graphic>
      </p:graphicFrame>
    </p:spTree>
    <p:extLst>
      <p:ext uri="{BB962C8B-B14F-4D97-AF65-F5344CB8AC3E}">
        <p14:creationId xmlns:p14="http://schemas.microsoft.com/office/powerpoint/2010/main" val="28700265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328" y="-26020"/>
            <a:ext cx="12189882" cy="6850713"/>
          </a:xfrm>
          <a:prstGeom prst="rect">
            <a:avLst/>
          </a:prstGeom>
        </p:spPr>
      </p:pic>
      <p:sp>
        <p:nvSpPr>
          <p:cNvPr id="2" name="Title 1">
            <a:extLst>
              <a:ext uri="{FF2B5EF4-FFF2-40B4-BE49-F238E27FC236}">
                <a16:creationId xmlns:a16="http://schemas.microsoft.com/office/drawing/2014/main" id="{8890C058-038F-3DA7-1E47-B353E9A096F6}"/>
              </a:ext>
            </a:extLst>
          </p:cNvPr>
          <p:cNvSpPr>
            <a:spLocks noGrp="1"/>
          </p:cNvSpPr>
          <p:nvPr>
            <p:ph type="title"/>
          </p:nvPr>
        </p:nvSpPr>
        <p:spPr>
          <a:xfrm>
            <a:off x="1446212" y="381000"/>
            <a:ext cx="10363200" cy="518755"/>
          </a:xfrm>
          <a:solidFill>
            <a:srgbClr val="FF93FF"/>
          </a:solidFill>
        </p:spPr>
        <p:txBody>
          <a:bodyPr>
            <a:noAutofit/>
          </a:body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تعاریف مرتبط با اصطلاحات این بسته خدمت</a:t>
            </a:r>
            <a:endParaRPr lang="en-US" sz="2200" dirty="0"/>
          </a:p>
        </p:txBody>
      </p:sp>
      <p:sp>
        <p:nvSpPr>
          <p:cNvPr id="3" name="Content Placeholder 2">
            <a:extLst>
              <a:ext uri="{FF2B5EF4-FFF2-40B4-BE49-F238E27FC236}">
                <a16:creationId xmlns:a16="http://schemas.microsoft.com/office/drawing/2014/main" id="{12491052-EDE3-63BF-094B-E3FEEE0637A2}"/>
              </a:ext>
            </a:extLst>
          </p:cNvPr>
          <p:cNvSpPr>
            <a:spLocks noGrp="1"/>
          </p:cNvSpPr>
          <p:nvPr>
            <p:ph idx="1"/>
          </p:nvPr>
        </p:nvSpPr>
        <p:spPr>
          <a:xfrm>
            <a:off x="836612" y="1067415"/>
            <a:ext cx="11044496" cy="5315682"/>
          </a:xfrm>
        </p:spPr>
        <p:txBody>
          <a:bodyPr>
            <a:normAutofit/>
          </a:bodyPr>
          <a:lstStyle/>
          <a:p>
            <a:pPr marL="342797" indent="-342797" algn="just" rtl="1">
              <a:lnSpc>
                <a:spcPct val="150000"/>
              </a:lnSpc>
              <a:spcBef>
                <a:spcPts val="1200"/>
              </a:spcBef>
              <a:spcAft>
                <a:spcPts val="1200"/>
              </a:spcAft>
              <a:buFont typeface="Symbol" panose="05050102010706020507" pitchFamily="18" charset="2"/>
              <a:buChar char=""/>
            </a:pPr>
            <a:r>
              <a:rPr lang="fa-IR" sz="2000" b="1" dirty="0">
                <a:latin typeface="Times New Roman" panose="02020603050405020304" pitchFamily="18" charset="0"/>
                <a:ea typeface="Calibri" panose="020F0502020204030204" pitchFamily="34" charset="0"/>
                <a:cs typeface="B Nazanin" panose="00000400000000000000" pitchFamily="2" charset="-78"/>
              </a:rPr>
              <a:t>سقط عمدی جنین: </a:t>
            </a:r>
            <a:r>
              <a:rPr lang="fa-IR" sz="1799" b="1" dirty="0">
                <a:latin typeface="Times New Roman" panose="02020603050405020304" pitchFamily="18" charset="0"/>
                <a:ea typeface="Calibri" panose="020F0502020204030204" pitchFamily="34" charset="0"/>
                <a:cs typeface="B Nazanin" panose="00000400000000000000" pitchFamily="2" charset="-78"/>
              </a:rPr>
              <a:t>از بین بردن جنین از هر طریق توسط عامل خودآگاه انسانی</a:t>
            </a:r>
            <a:endParaRPr lang="en-US" sz="1799" b="1" dirty="0">
              <a:latin typeface="Times New Roman" panose="02020603050405020304" pitchFamily="18" charset="0"/>
              <a:ea typeface="Calibri" panose="020F0502020204030204" pitchFamily="34" charset="0"/>
              <a:cs typeface="B Nazanin" panose="00000400000000000000" pitchFamily="2" charset="-78"/>
            </a:endParaRPr>
          </a:p>
          <a:p>
            <a:pPr marL="342797" indent="-342797" algn="just" rtl="1">
              <a:lnSpc>
                <a:spcPct val="150000"/>
              </a:lnSpc>
              <a:spcBef>
                <a:spcPts val="1200"/>
              </a:spcBef>
              <a:spcAft>
                <a:spcPts val="1200"/>
              </a:spcAft>
              <a:buFont typeface="Symbol" panose="05050102010706020507" pitchFamily="18" charset="2"/>
              <a:buChar char=""/>
            </a:pPr>
            <a:r>
              <a:rPr lang="fa-IR" sz="2000" b="1" dirty="0">
                <a:latin typeface="Times New Roman" panose="02020603050405020304" pitchFamily="18" charset="0"/>
                <a:ea typeface="Calibri" panose="020F0502020204030204" pitchFamily="34" charset="0"/>
                <a:cs typeface="B Nazanin" panose="00000400000000000000" pitchFamily="2" charset="-78"/>
              </a:rPr>
              <a:t>ناآگاهی‌های زمینه ساز سقط عمدی جنین: </a:t>
            </a:r>
            <a:r>
              <a:rPr lang="fa-IR" sz="1799" b="1" dirty="0">
                <a:latin typeface="Times New Roman" panose="02020603050405020304" pitchFamily="18" charset="0"/>
                <a:ea typeface="Calibri" panose="020F0502020204030204" pitchFamily="34" charset="0"/>
                <a:cs typeface="B Nazanin" panose="00000400000000000000" pitchFamily="2" charset="-78"/>
              </a:rPr>
              <a:t>ندانستن‌هایی که موجب می‌شود در موقعیت‌های دارای چالش، زمینه تصمیم به سقط عمدی جنین توسط پدر، مادر یا هر دو دنبال شود.</a:t>
            </a:r>
            <a:endParaRPr lang="en-US" sz="1799" b="1" dirty="0">
              <a:latin typeface="Times New Roman" panose="02020603050405020304" pitchFamily="18" charset="0"/>
              <a:ea typeface="Calibri" panose="020F0502020204030204" pitchFamily="34" charset="0"/>
              <a:cs typeface="B Nazanin" panose="00000400000000000000" pitchFamily="2" charset="-78"/>
            </a:endParaRPr>
          </a:p>
          <a:p>
            <a:pPr marL="342797" indent="-342797" algn="just" rtl="1">
              <a:lnSpc>
                <a:spcPct val="150000"/>
              </a:lnSpc>
              <a:spcBef>
                <a:spcPts val="1200"/>
              </a:spcBef>
              <a:spcAft>
                <a:spcPts val="1200"/>
              </a:spcAft>
              <a:buFont typeface="Symbol" panose="05050102010706020507" pitchFamily="18" charset="2"/>
              <a:buChar char=""/>
            </a:pPr>
            <a:r>
              <a:rPr lang="fa-IR" sz="2000" b="1" dirty="0">
                <a:latin typeface="Times New Roman" panose="02020603050405020304" pitchFamily="18" charset="0"/>
                <a:ea typeface="Calibri" panose="020F0502020204030204" pitchFamily="34" charset="0"/>
                <a:cs typeface="B Nazanin" panose="00000400000000000000" pitchFamily="2" charset="-78"/>
              </a:rPr>
              <a:t>موقعیت‌های عینی زمینه ساز سقط عمدی جنین:</a:t>
            </a:r>
            <a:r>
              <a:rPr lang="fa-IR" sz="2000" dirty="0">
                <a:latin typeface="Times New Roman" panose="02020603050405020304" pitchFamily="18" charset="0"/>
                <a:ea typeface="Calibri" panose="020F0502020204030204" pitchFamily="34" charset="0"/>
                <a:cs typeface="B Nazanin" panose="00000400000000000000" pitchFamily="2" charset="-78"/>
              </a:rPr>
              <a:t> </a:t>
            </a:r>
            <a:r>
              <a:rPr lang="fa-IR" sz="1799" b="1" dirty="0">
                <a:latin typeface="Times New Roman" panose="02020603050405020304" pitchFamily="18" charset="0"/>
                <a:ea typeface="Calibri" panose="020F0502020204030204" pitchFamily="34" charset="0"/>
                <a:cs typeface="B Nazanin" panose="00000400000000000000" pitchFamily="2" charset="-78"/>
              </a:rPr>
              <a:t>شرایطی عینی و بیرونی که در کنار ناآگاهی‌های زمینه ساز، مسئله‌ای را ایجاد می‌کند که می‌تواند موجب تصمیم پدر، مادر یا هردو به سقط عمدی جنین شود.</a:t>
            </a:r>
            <a:endParaRPr lang="en-US" sz="1799" b="1" dirty="0">
              <a:latin typeface="Times New Roman" panose="02020603050405020304" pitchFamily="18" charset="0"/>
              <a:ea typeface="Calibri" panose="020F0502020204030204" pitchFamily="34" charset="0"/>
              <a:cs typeface="B Nazanin" panose="00000400000000000000" pitchFamily="2" charset="-78"/>
            </a:endParaRPr>
          </a:p>
          <a:p>
            <a:pPr marL="342797" indent="-342797" algn="just" rtl="1">
              <a:lnSpc>
                <a:spcPct val="150000"/>
              </a:lnSpc>
              <a:spcBef>
                <a:spcPts val="1200"/>
              </a:spcBef>
              <a:spcAft>
                <a:spcPts val="1200"/>
              </a:spcAft>
              <a:buFont typeface="Symbol" panose="05050102010706020507" pitchFamily="18" charset="2"/>
              <a:buChar char=""/>
            </a:pPr>
            <a:r>
              <a:rPr lang="fa-IR" sz="2000" b="1" dirty="0">
                <a:latin typeface="Times New Roman" panose="02020603050405020304" pitchFamily="18" charset="0"/>
                <a:ea typeface="Calibri" panose="020F0502020204030204" pitchFamily="34" charset="0"/>
                <a:cs typeface="B Nazanin" panose="00000400000000000000" pitchFamily="2" charset="-78"/>
              </a:rPr>
              <a:t>پیشنهادات مشترک ایجاد انصراف: </a:t>
            </a:r>
            <a:r>
              <a:rPr lang="fa-IR" sz="1799" b="1" dirty="0">
                <a:latin typeface="Times New Roman" panose="02020603050405020304" pitchFamily="18" charset="0"/>
                <a:ea typeface="Calibri" panose="020F0502020204030204" pitchFamily="34" charset="0"/>
                <a:cs typeface="B Nazanin" panose="00000400000000000000" pitchFamily="2" charset="-78"/>
              </a:rPr>
              <a:t>پیشنهاداتی که تا حدود زیادی در عموم موقعیت‌ها می‌تواند مورد توجه و استفاده برای منصرف کردن فرد از سقط عمدی جنین قرار گیرد.</a:t>
            </a:r>
            <a:endParaRPr lang="en-US" sz="1799" b="1" dirty="0">
              <a:latin typeface="Times New Roman" panose="02020603050405020304" pitchFamily="18" charset="0"/>
              <a:ea typeface="Calibri" panose="020F0502020204030204" pitchFamily="34" charset="0"/>
              <a:cs typeface="B Nazanin" panose="00000400000000000000" pitchFamily="2" charset="-78"/>
            </a:endParaRPr>
          </a:p>
          <a:p>
            <a:pPr marL="342797" indent="-342797" algn="just" rtl="1">
              <a:lnSpc>
                <a:spcPct val="150000"/>
              </a:lnSpc>
              <a:spcBef>
                <a:spcPts val="1200"/>
              </a:spcBef>
              <a:spcAft>
                <a:spcPts val="1200"/>
              </a:spcAft>
              <a:buFont typeface="Symbol" panose="05050102010706020507" pitchFamily="18" charset="2"/>
              <a:buChar char=""/>
            </a:pPr>
            <a:r>
              <a:rPr lang="fa-IR" sz="2000" b="1" dirty="0">
                <a:latin typeface="Times New Roman" panose="02020603050405020304" pitchFamily="18" charset="0"/>
                <a:ea typeface="Calibri" panose="020F0502020204030204" pitchFamily="34" charset="0"/>
                <a:cs typeface="B Nazanin" panose="00000400000000000000" pitchFamily="2" charset="-78"/>
              </a:rPr>
              <a:t>مسئله‌های اختصاصی: </a:t>
            </a:r>
            <a:r>
              <a:rPr lang="fa-IR" sz="1799" b="1" dirty="0">
                <a:latin typeface="Times New Roman" panose="02020603050405020304" pitchFamily="18" charset="0"/>
                <a:ea typeface="Calibri" panose="020F0502020204030204" pitchFamily="34" charset="0"/>
                <a:cs typeface="B Nazanin" panose="00000400000000000000" pitchFamily="2" charset="-78"/>
              </a:rPr>
              <a:t>مشکلاتی که به دنبال قرار گرفتن در موقعیتی که زمینه ساز سقط عمدی است در حالی که دارای ناآگاهی‌های زمینه‌ساز سقط عمدی است، ایجاد می‌شود و موجب سوق پیدا کردن پدر، مادر یا هردو به انجام سقط عمدی جنین می‌شود.</a:t>
            </a:r>
            <a:endParaRPr lang="en-US" sz="1799" b="1" dirty="0">
              <a:latin typeface="Times New Roman" panose="02020603050405020304" pitchFamily="18" charset="0"/>
              <a:ea typeface="Calibri" panose="020F0502020204030204" pitchFamily="34" charset="0"/>
              <a:cs typeface="B Nazanin" panose="000004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Tree>
    <p:extLst>
      <p:ext uri="{BB962C8B-B14F-4D97-AF65-F5344CB8AC3E}">
        <p14:creationId xmlns:p14="http://schemas.microsoft.com/office/powerpoint/2010/main" val="306935978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prstClr val="black"/>
                </a:solidFill>
                <a:latin typeface="Times New Roman" panose="02020603050405020304" pitchFamily="18" charset="0"/>
                <a:ea typeface="Calibri" panose="020F0502020204030204" pitchFamily="34" charset="0"/>
                <a:cs typeface="B Titr" panose="00000700000000000000" pitchFamily="2" charset="-78"/>
              </a:rPr>
              <a:t>4- ترس </a:t>
            </a:r>
            <a:r>
              <a:rPr lang="fa-IR" sz="2200" dirty="0">
                <a:solidFill>
                  <a:prstClr val="black"/>
                </a:solidFill>
                <a:latin typeface="Times New Roman" panose="02020603050405020304" pitchFamily="18" charset="0"/>
                <a:ea typeface="Calibri" panose="020F0502020204030204" pitchFamily="34" charset="0"/>
                <a:cs typeface="B Titr" panose="00000700000000000000" pitchFamily="2" charset="-78"/>
              </a:rPr>
              <a:t>از آسیب به خانواده فعلی در صورت تولد فرزند جدید</a:t>
            </a:r>
            <a:endPar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endParaRP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08012" y="838200"/>
            <a:ext cx="108934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defTabSz="914126" rtl="1" eaLnBrk="1" fontAlgn="auto" hangingPunct="1">
              <a:lnSpc>
                <a:spcPct val="130000"/>
              </a:lnSpc>
              <a:spcAft>
                <a:spcPts val="0"/>
              </a:spcAft>
              <a:buClrTx/>
              <a:buNone/>
            </a:pPr>
            <a:r>
              <a:rPr lang="ar-SA" sz="2000" b="1" dirty="0">
                <a:solidFill>
                  <a:srgbClr val="000000"/>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solidFill>
                  <a:prstClr val="black"/>
                </a:solidFill>
                <a:latin typeface="Times New Roman" panose="02020603050405020304" pitchFamily="18" charset="0"/>
                <a:ea typeface="Calibri" panose="020F0502020204030204" pitchFamily="34" charset="0"/>
                <a:cs typeface="B Nazanin" panose="00000400000000000000" pitchFamily="2" charset="-78"/>
              </a:rPr>
              <a:t> ترس از آسیب وارد شدن به خانواده فعلی:</a:t>
            </a:r>
            <a:r>
              <a:rPr lang="ar-SA" sz="2000" dirty="0">
                <a:solidFill>
                  <a:prstClr val="black"/>
                </a:solidFill>
                <a:latin typeface="Times New Roman" panose="02020603050405020304" pitchFamily="18" charset="0"/>
                <a:ea typeface="Calibri" panose="020F0502020204030204" pitchFamily="34" charset="0"/>
                <a:cs typeface="B Nazanin" panose="00000400000000000000" pitchFamily="2" charset="-78"/>
              </a:rPr>
              <a:t> طرح احتمالات امید آفرین و تمرکز بر فرصت‌هایی که می‌تواند با همت خودش از این شرایط داشته باشد، از راهکارهای مهم این بخش است.</a:t>
            </a:r>
            <a:endParaRPr lang="en-US" sz="2000" dirty="0">
              <a:solidFill>
                <a:prstClr val="black"/>
              </a:solidFill>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379411" y="1905001"/>
          <a:ext cx="11430000" cy="4775293"/>
        </p:xfrm>
        <a:graphic>
          <a:graphicData uri="http://schemas.openxmlformats.org/drawingml/2006/table">
            <a:tbl>
              <a:tblPr rtl="1" firstRow="1" firstCol="1" bandRow="1"/>
              <a:tblGrid>
                <a:gridCol w="2116581">
                  <a:extLst>
                    <a:ext uri="{9D8B030D-6E8A-4147-A177-3AD203B41FA5}">
                      <a16:colId xmlns:a16="http://schemas.microsoft.com/office/drawing/2014/main" val="1514248002"/>
                    </a:ext>
                  </a:extLst>
                </a:gridCol>
                <a:gridCol w="2685686">
                  <a:extLst>
                    <a:ext uri="{9D8B030D-6E8A-4147-A177-3AD203B41FA5}">
                      <a16:colId xmlns:a16="http://schemas.microsoft.com/office/drawing/2014/main" val="3603222416"/>
                    </a:ext>
                  </a:extLst>
                </a:gridCol>
                <a:gridCol w="6627733">
                  <a:extLst>
                    <a:ext uri="{9D8B030D-6E8A-4147-A177-3AD203B41FA5}">
                      <a16:colId xmlns:a16="http://schemas.microsoft.com/office/drawing/2014/main" val="708798201"/>
                    </a:ext>
                  </a:extLst>
                </a:gridCol>
              </a:tblGrid>
              <a:tr h="914399">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ترس از آسیب</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p>
                      <a:pPr algn="ctr" rtl="1">
                        <a:lnSpc>
                          <a:spcPct val="130000"/>
                        </a:lnSpc>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1557228">
                <a:tc>
                  <a:txBody>
                    <a:bodyPr/>
                    <a:lstStyle/>
                    <a:p>
                      <a:pPr algn="ctr" rtl="1">
                        <a:lnSpc>
                          <a:spcPct val="130000"/>
                        </a:lnSpc>
                        <a:spcAft>
                          <a:spcPts val="0"/>
                        </a:spcAft>
                      </a:pPr>
                      <a:r>
                        <a:rPr lang="fa-IR" sz="1400" dirty="0" smtClean="0">
                          <a:effectLst/>
                          <a:latin typeface="Times New Roman" panose="02020603050405020304" pitchFamily="18" charset="0"/>
                          <a:ea typeface="Calibri" panose="020F0502020204030204" pitchFamily="34" charset="0"/>
                          <a:cs typeface="B Nazanin" panose="00000400000000000000" pitchFamily="2" charset="-78"/>
                        </a:rPr>
                        <a:t>تهدید شدن از سوی شوهر</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smtClean="0">
                          <a:effectLst/>
                          <a:latin typeface="Times New Roman" panose="02020603050405020304" pitchFamily="18" charset="0"/>
                          <a:ea typeface="Calibri" panose="020F0502020204030204" pitchFamily="34" charset="0"/>
                          <a:cs typeface="B Nazanin" panose="00000400000000000000" pitchFamily="2" charset="-78"/>
                        </a:rPr>
                        <a:t>تهدید شدن از سوی شوهر به طلاق، عدم حمایت، قهر عاطفی</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گاهی اوقات وقتی شرایط خیلی سخت میشه، باید کوتاه بیاییم. باید به خودمون فکر کنیم و تسلیم بشیم. ولی اینجا، از اون موارد نیست. حتی اگه کسی تهدید شدیدی هم بشه، نمیشه جان کسی دیگه رو بگیره. شاید بهتر باشه به پدر و مادر خودت و همسرت هم بگی که اونا هم کمک کنن</a:t>
                      </a:r>
                      <a:r>
                        <a:rPr lang="fa-IR"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a:t>
                      </a: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 شاید لازمه برای اینکه نتونه اقدامی کنه، چند روز بری خونه خانوادت. به ویژه اگه همسرت هم چنین پیشنهادی داده باشه. یه کم زمان بخر. در عین حال که باید همیشه با همسرت با احترام و مهربونی حرف بزنی، تسلیم نشو و بگو ما هیچ کدوممون حقی برای گرفتن جان جنین نداریم.</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151833">
                <a:tc>
                  <a:txBody>
                    <a:bodyPr/>
                    <a:lstStyle/>
                    <a:p>
                      <a:pPr algn="ctr" rtl="1">
                        <a:lnSpc>
                          <a:spcPct val="130000"/>
                        </a:lnSpc>
                        <a:spcAft>
                          <a:spcPts val="0"/>
                        </a:spcAft>
                      </a:pPr>
                      <a:r>
                        <a:rPr lang="fa-IR" sz="1400">
                          <a:effectLst/>
                          <a:latin typeface="Times New Roman" panose="02020603050405020304" pitchFamily="18" charset="0"/>
                          <a:ea typeface="Calibri" panose="020F0502020204030204" pitchFamily="34" charset="0"/>
                          <a:cs typeface="B Nazanin" panose="00000400000000000000" pitchFamily="2" charset="-78"/>
                        </a:rPr>
                        <a:t>نگرانی از دست رفتن فرصت خلوت با همسر</a:t>
                      </a:r>
                      <a:endParaRPr lang="en-US" sz="140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حس از دست رفتن فرصت خلوت با همسر و لذت‌های همراهی تنها با همسر</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بگید: «وقتی فرزنددار میشید، تازه حس می‌کنید عشق و علاقه شما در یه موجود لطیف و زیبا که فرزند شماست، خودشو نشون داده. دیگه برای اینکه فرصت با هم بودن فراهم کنید باید تلاش بیشتری کنید ولی الان غیر باهم بودن دونفره، با هم بودن کنار فرزندتون هم اضافه میشه. هرچی که هست، نباید جان این موجود رو بگیریم. شاید هم خدا خواسته نگاه شما به زندگی رو اصلاح کنه و زیبایی حضور فرزند و نشونتون بده»</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7135835"/>
                  </a:ext>
                </a:extLst>
              </a:tr>
              <a:tr h="1151833">
                <a:tc>
                  <a:txBody>
                    <a:bodyPr/>
                    <a:lstStyle/>
                    <a:p>
                      <a:pPr algn="ctr" rtl="1">
                        <a:lnSpc>
                          <a:spcPct val="130000"/>
                        </a:lnSpc>
                        <a:spcAft>
                          <a:spcPts val="0"/>
                        </a:spcAft>
                      </a:pPr>
                      <a:r>
                        <a:rPr lang="fa-IR" sz="1400">
                          <a:effectLst/>
                          <a:latin typeface="Times New Roman" panose="02020603050405020304" pitchFamily="18" charset="0"/>
                          <a:ea typeface="Calibri" panose="020F0502020204030204" pitchFamily="34" charset="0"/>
                          <a:cs typeface="B Nazanin" panose="00000400000000000000" pitchFamily="2" charset="-78"/>
                        </a:rPr>
                        <a:t>فاصله فرزندان</a:t>
                      </a:r>
                      <a:endParaRPr lang="en-US" sz="140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30000"/>
                        </a:lnSpc>
                        <a:spcAft>
                          <a:spcPts val="0"/>
                        </a:spcAft>
                      </a:pPr>
                      <a:r>
                        <a:rPr lang="fa-IR" sz="1400" dirty="0">
                          <a:effectLst/>
                          <a:latin typeface="Times New Roman" panose="02020603050405020304" pitchFamily="18" charset="0"/>
                          <a:ea typeface="Calibri" panose="020F0502020204030204" pitchFamily="34" charset="0"/>
                          <a:cs typeface="B Nazanin" panose="00000400000000000000" pitchFamily="2" charset="-78"/>
                        </a:rPr>
                        <a:t>نگرانی از زیاد بودن فاصله بین فرزندان که برای نمونه، موجب کاهش ارتباط بین فرزندان و ... شود.</a:t>
                      </a:r>
                      <a:endParaRPr lang="en-US" sz="1400" dirty="0">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40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«شاید اگه سن بچه‌ها به هم نزدیکتر باشه، از جهاتی مزیت داشته باشه ولی به هر حال بچه‌ها پشت و پناه همدیگه میشن و اون قدر خودشون مهم هستن که نباید چنین نگران‌هایی داشته باشیم. خانواده خودشو با فاصله کم یا زیاد تطبیق میده و خودش یه سبک زندگی میشه. از همه اینا بگذریم، اصلاً چنین چیزایی دلیل نمیشه جون بچه مونو بگیریم.»</a:t>
                      </a:r>
                      <a:endParaRPr lang="en-US" sz="1400" b="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4808396"/>
                  </a:ext>
                </a:extLst>
              </a:tr>
            </a:tbl>
          </a:graphicData>
        </a:graphic>
      </p:graphicFrame>
    </p:spTree>
    <p:extLst>
      <p:ext uri="{BB962C8B-B14F-4D97-AF65-F5344CB8AC3E}">
        <p14:creationId xmlns:p14="http://schemas.microsoft.com/office/powerpoint/2010/main" val="83750949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5-وجود </a:t>
            </a: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تمایلات ضد فرزنددار شدن در والدین</a:t>
            </a:r>
            <a:endParaRPr lang="en-US" sz="2200" dirty="0">
              <a:solidFill>
                <a:schemeClr val="tx1"/>
              </a:solidFill>
              <a:cs typeface="B Titr" panose="00000700000000000000" pitchFamily="2" charset="-78"/>
            </a:endParaRP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1141413" y="838200"/>
            <a:ext cx="1036002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eaLnBrk="1" fontAlgn="auto" hangingPunct="1">
              <a:lnSpc>
                <a:spcPct val="130000"/>
              </a:lnSpc>
              <a:spcBef>
                <a:spcPts val="0"/>
              </a:spcBef>
              <a:spcAft>
                <a:spcPts val="0"/>
              </a:spcAft>
              <a:buNone/>
              <a:defRPr/>
            </a:pPr>
            <a:r>
              <a:rPr lang="ar-SA" sz="2000" b="1" dirty="0">
                <a:solidFill>
                  <a:schemeClr val="tx1"/>
                </a:solidFill>
                <a:latin typeface="Times New Roman" panose="02020603050405020304" pitchFamily="18" charset="0"/>
                <a:ea typeface="Calibri" panose="020F0502020204030204" pitchFamily="34" charset="0"/>
                <a:cs typeface="B Nazanin" panose="00000400000000000000" pitchFamily="2" charset="-78"/>
              </a:rPr>
              <a:t>راهکارهای مشترک در تمایلات ضد فرزنددار شدن: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در شرایطی که چنین تمایلاتی در زوجین دیده می‌شود، مطرح شود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که</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 :</a:t>
            </a:r>
          </a:p>
          <a:p>
            <a:pPr marL="0" indent="0" algn="just" rtl="1" eaLnBrk="1" fontAlgn="auto" hangingPunct="1">
              <a:lnSpc>
                <a:spcPct val="130000"/>
              </a:lnSpc>
              <a:spcBef>
                <a:spcPts val="0"/>
              </a:spcBef>
              <a:spcAft>
                <a:spcPts val="0"/>
              </a:spcAft>
              <a:buNone/>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1</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 ممکن است این تمایل آنها نادرست باشد و بهترین اتفاق برای آنان، همین فرزنددار شدن باشد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p>
          <a:p>
            <a:pPr marL="0" indent="0" algn="just" rtl="1" eaLnBrk="1" fontAlgn="auto" hangingPunct="1">
              <a:lnSpc>
                <a:spcPct val="130000"/>
              </a:lnSpc>
              <a:spcBef>
                <a:spcPts val="0"/>
              </a:spcBef>
              <a:spcAft>
                <a:spcPts val="0"/>
              </a:spcAft>
              <a:buNone/>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2</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 شاید این شرایط فرصتی نیز برای اصلاح آن میل است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p>
          <a:p>
            <a:pPr marL="0" indent="0" algn="just" rtl="1" eaLnBrk="1" fontAlgn="auto" hangingPunct="1">
              <a:lnSpc>
                <a:spcPct val="130000"/>
              </a:lnSpc>
              <a:spcBef>
                <a:spcPts val="0"/>
              </a:spcBef>
              <a:spcAft>
                <a:spcPts val="0"/>
              </a:spcAft>
              <a:buNone/>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3</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 اینکه جان جنین در هر صورت محترم است و باید از او مراقبت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شود</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endPar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4267518437"/>
              </p:ext>
            </p:extLst>
          </p:nvPr>
        </p:nvGraphicFramePr>
        <p:xfrm>
          <a:off x="1229480" y="2707033"/>
          <a:ext cx="10183891" cy="3879286"/>
        </p:xfrm>
        <a:graphic>
          <a:graphicData uri="http://schemas.openxmlformats.org/drawingml/2006/table">
            <a:tbl>
              <a:tblPr rtl="1" firstRow="1" firstCol="1" bandRow="1"/>
              <a:tblGrid>
                <a:gridCol w="1885829">
                  <a:extLst>
                    <a:ext uri="{9D8B030D-6E8A-4147-A177-3AD203B41FA5}">
                      <a16:colId xmlns:a16="http://schemas.microsoft.com/office/drawing/2014/main" val="1514248002"/>
                    </a:ext>
                  </a:extLst>
                </a:gridCol>
                <a:gridCol w="2392890">
                  <a:extLst>
                    <a:ext uri="{9D8B030D-6E8A-4147-A177-3AD203B41FA5}">
                      <a16:colId xmlns:a16="http://schemas.microsoft.com/office/drawing/2014/main" val="3603222416"/>
                    </a:ext>
                  </a:extLst>
                </a:gridCol>
                <a:gridCol w="5905172">
                  <a:extLst>
                    <a:ext uri="{9D8B030D-6E8A-4147-A177-3AD203B41FA5}">
                      <a16:colId xmlns:a16="http://schemas.microsoft.com/office/drawing/2014/main" val="708798201"/>
                    </a:ext>
                  </a:extLst>
                </a:gridCol>
              </a:tblGrid>
              <a:tr h="865126">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p>
                      <a:pPr marL="0" marR="0" algn="ctr" rtl="1">
                        <a:lnSpc>
                          <a:spcPct val="130000"/>
                        </a:lnSpc>
                        <a:spcBef>
                          <a:spcPts val="0"/>
                        </a:spcBef>
                        <a:spcAft>
                          <a:spcPts val="0"/>
                        </a:spcAft>
                      </a:pPr>
                      <a:r>
                        <a:rPr lang="ar-SA" sz="105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تمایلات ضدفرزنددار شدن</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a:t>
                      </a:r>
                      <a:r>
                        <a:rPr lang="ar-SA"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مشاوره‌ای</a:t>
                      </a:r>
                      <a:endParaRPr lang="fa-IR"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lvl="0" indent="0" algn="ctr" defTabSz="914126" rtl="1" eaLnBrk="1" fontAlgn="auto" latinLnBrk="0" hangingPunct="1">
                        <a:lnSpc>
                          <a:spcPct val="130000"/>
                        </a:lnSpc>
                        <a:spcBef>
                          <a:spcPts val="0"/>
                        </a:spcBef>
                        <a:spcAft>
                          <a:spcPts val="0"/>
                        </a:spcAft>
                        <a:buClrTx/>
                        <a:buSzTx/>
                        <a:buFontTx/>
                        <a:buNone/>
                        <a:tabLst/>
                        <a:defRPr/>
                      </a:pP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علاوه بر استفاده از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1) هشت گام سریع در انصراف از سقط عمدی جنین </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و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2</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 راهکارهای مشترک در تمایلات ضد فرزنددار شدن،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گفته شود:</a:t>
                      </a:r>
                      <a:endParaRPr kumimoji="0" lang="en-US" sz="1800" b="0" i="0" u="none" strike="noStrike" kern="1200" cap="none" spc="0" normalizeH="0" baseline="0" noProof="0" dirty="0" smtClean="0">
                        <a:ln>
                          <a:noFill/>
                        </a:ln>
                        <a:solidFill>
                          <a:schemeClr val="tx1"/>
                        </a:solidFill>
                        <a:effectLst/>
                        <a:uLnTx/>
                        <a:uFillTx/>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01597340"/>
                  </a:ext>
                </a:extLst>
              </a:tr>
              <a:tr h="1752191">
                <a:tc>
                  <a:txBody>
                    <a:bodyPr/>
                    <a:lstStyle/>
                    <a:p>
                      <a:pPr marL="0" marR="0" algn="ctr" rtl="1">
                        <a:lnSpc>
                          <a:spcPct val="130000"/>
                        </a:lnSpc>
                        <a:spcBef>
                          <a:spcPts val="0"/>
                        </a:spcBef>
                        <a:spcAft>
                          <a:spcPts val="0"/>
                        </a:spcAft>
                      </a:pPr>
                      <a:r>
                        <a:rPr lang="fa-IR" sz="16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تمایل به زندگی دونفره بدون فرزند</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تمایل به زندگی دونفره بدون فرزند به دلیل این تصور که خوشی زندگی، بدون فرزند است که پایدار می‌ماند.</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وقتی فرزنددار میشید، تازه حس می‌کنید عشق و علاقه شما در یه موجود لطیف و زیبا که فرزند شماست، خودشو نشون داده. </a:t>
                      </a:r>
                      <a:r>
                        <a:rPr lang="ar-SA" sz="16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الان </a:t>
                      </a:r>
                      <a:r>
                        <a:rPr lang="ar-SA" sz="16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غیر باهم بودن دونفره، با هم بودن کنار فرزندتون هم اضافه میشه</a:t>
                      </a:r>
                      <a:r>
                        <a:rPr lang="ar-SA" sz="16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r>
                        <a:rPr lang="ar-SA" sz="16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شاید هم خدا خواسته نگاه شما به زندگی رو اصلاح کنه و زیبایی حضور فرزند و نشونتون بده»</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3666506"/>
                  </a:ext>
                </a:extLst>
              </a:tr>
              <a:tr h="1176119">
                <a:tc>
                  <a:txBody>
                    <a:bodyPr/>
                    <a:lstStyle/>
                    <a:p>
                      <a:pPr marL="0" marR="0" algn="ctr" rtl="1">
                        <a:lnSpc>
                          <a:spcPct val="130000"/>
                        </a:lnSpc>
                        <a:spcBef>
                          <a:spcPts val="0"/>
                        </a:spcBef>
                        <a:spcAft>
                          <a:spcPts val="0"/>
                        </a:spcAft>
                      </a:pPr>
                      <a:r>
                        <a:rPr lang="fa-IR" sz="160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تنفر از بارداری در هر شرایطی</a:t>
                      </a:r>
                      <a:endParaRPr lang="en-US" sz="180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rPr>
                        <a:t>حس نفرت نسبت به بارداری در هر شرایطی</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ما گاهی فکر می‌کنیم یه چیزی برامون بد هست ولی ممکنه واقعیتش این نباشه. ممکنه همون چیزی باشه که قراره زندگی ما رو عوض کنه</a:t>
                      </a:r>
                      <a:r>
                        <a:rPr lang="ar-SA" sz="16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4430819"/>
                  </a:ext>
                </a:extLst>
              </a:tr>
            </a:tbl>
          </a:graphicData>
        </a:graphic>
      </p:graphicFrame>
    </p:spTree>
    <p:extLst>
      <p:ext uri="{BB962C8B-B14F-4D97-AF65-F5344CB8AC3E}">
        <p14:creationId xmlns:p14="http://schemas.microsoft.com/office/powerpoint/2010/main" val="31265756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6-ترس از نرسیدن به اهداف شخصی خود با حضور فرزند </a:t>
            </a: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جدید</a:t>
            </a:r>
            <a:endParaRPr lang="en-US" sz="2200" dirty="0">
              <a:solidFill>
                <a:schemeClr val="tx1"/>
              </a:solidFill>
              <a:latin typeface="Times New Roman" panose="02020603050405020304" pitchFamily="18" charset="0"/>
              <a:ea typeface="Calibri" panose="020F0502020204030204" pitchFamily="34" charset="0"/>
              <a:cs typeface="B Titr" panose="00000700000000000000" pitchFamily="2" charset="-78"/>
            </a:endParaRP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951441" y="952500"/>
            <a:ext cx="10817227"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eaLnBrk="1" fontAlgn="auto" hangingPunct="1">
              <a:lnSpc>
                <a:spcPct val="130000"/>
              </a:lnSpc>
              <a:spcBef>
                <a:spcPts val="0"/>
              </a:spcBef>
              <a:spcAft>
                <a:spcPts val="0"/>
              </a:spcAft>
              <a:buNone/>
              <a:defRPr/>
            </a:pPr>
            <a:r>
              <a:rPr lang="ar-SA" sz="2000" b="1" dirty="0">
                <a:solidFill>
                  <a:schemeClr val="tx1"/>
                </a:solidFill>
                <a:latin typeface="Times New Roman" panose="02020603050405020304" pitchFamily="18" charset="0"/>
                <a:ea typeface="Calibri" panose="020F0502020204030204" pitchFamily="34" charset="0"/>
                <a:cs typeface="B Nazanin" panose="00000400000000000000" pitchFamily="2" charset="-78"/>
              </a:rPr>
              <a:t>راهکارهای مشترک در ترس از نرسیدن به اهداف شخصی: </a:t>
            </a:r>
            <a:endParaRPr lang="fa-IR" sz="2000" b="1"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 rtl="1" eaLnBrk="1" fontAlgn="auto" hangingPunct="1">
              <a:lnSpc>
                <a:spcPct val="130000"/>
              </a:lnSpc>
              <a:spcBef>
                <a:spcPts val="0"/>
              </a:spcBef>
              <a:spcAft>
                <a:spcPts val="0"/>
              </a:spcAft>
              <a:buNone/>
              <a:defRPr/>
            </a:pPr>
            <a:r>
              <a:rPr lang="ar-SA" sz="2000" u="sng"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در </a:t>
            </a:r>
            <a:r>
              <a:rPr lang="ar-SA" sz="2000" u="sng" dirty="0">
                <a:solidFill>
                  <a:schemeClr val="tx1"/>
                </a:solidFill>
                <a:latin typeface="Times New Roman" panose="02020603050405020304" pitchFamily="18" charset="0"/>
                <a:ea typeface="Calibri" panose="020F0502020204030204" pitchFamily="34" charset="0"/>
                <a:cs typeface="B Nazanin" panose="00000400000000000000" pitchFamily="2" charset="-78"/>
              </a:rPr>
              <a:t>این بخش مناسب است تصور اینکه بدون فرزند به موفقیت می‌رسد و با فرزند ناموفق خواهد بود را زیر سؤال ببرید.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در ادامه بگید: «موفقیت گاهی توی ذهن ما در چیزی هست که شاید موفقیت واقعی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نباشه.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خدای بزرگ، جهان و زندگی ما رو رها نکرده و یه جاهایی که زندگی مسیرش عوض میشه، اگه ما قدم هامونو درست برداریم و اون کاری که درسته انجام بدیم، نباید از چیزی نگران باشیم</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endPar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ctr" rtl="1" eaLnBrk="1" fontAlgn="auto" hangingPunct="1">
              <a:lnSpc>
                <a:spcPct val="130000"/>
              </a:lnSpc>
              <a:spcBef>
                <a:spcPts val="0"/>
              </a:spcBef>
              <a:spcAft>
                <a:spcPts val="0"/>
              </a:spcAft>
              <a:buNone/>
              <a:defRPr/>
            </a:pP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743266140"/>
              </p:ext>
            </p:extLst>
          </p:nvPr>
        </p:nvGraphicFramePr>
        <p:xfrm>
          <a:off x="1214440" y="2819400"/>
          <a:ext cx="10286999" cy="3505200"/>
        </p:xfrm>
        <a:graphic>
          <a:graphicData uri="http://schemas.openxmlformats.org/drawingml/2006/table">
            <a:tbl>
              <a:tblPr rtl="1" firstRow="1" firstCol="1" bandRow="1"/>
              <a:tblGrid>
                <a:gridCol w="1612425">
                  <a:extLst>
                    <a:ext uri="{9D8B030D-6E8A-4147-A177-3AD203B41FA5}">
                      <a16:colId xmlns:a16="http://schemas.microsoft.com/office/drawing/2014/main" val="3624656958"/>
                    </a:ext>
                  </a:extLst>
                </a:gridCol>
                <a:gridCol w="2544824">
                  <a:extLst>
                    <a:ext uri="{9D8B030D-6E8A-4147-A177-3AD203B41FA5}">
                      <a16:colId xmlns:a16="http://schemas.microsoft.com/office/drawing/2014/main" val="112707270"/>
                    </a:ext>
                  </a:extLst>
                </a:gridCol>
                <a:gridCol w="6129750">
                  <a:extLst>
                    <a:ext uri="{9D8B030D-6E8A-4147-A177-3AD203B41FA5}">
                      <a16:colId xmlns:a16="http://schemas.microsoft.com/office/drawing/2014/main" val="3151974865"/>
                    </a:ext>
                  </a:extLst>
                </a:gridCol>
              </a:tblGrid>
              <a:tr h="1042286">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p>
                      <a:pPr marL="0" marR="0" algn="ctr" rtl="1">
                        <a:lnSpc>
                          <a:spcPct val="130000"/>
                        </a:lnSpc>
                        <a:spcBef>
                          <a:spcPts val="0"/>
                        </a:spcBef>
                        <a:spcAft>
                          <a:spcPts val="0"/>
                        </a:spcAft>
                      </a:pPr>
                      <a:r>
                        <a:rPr lang="fa-IR" sz="105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ترس از عدم نرسیدن به اهداف خود</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a:t>
                      </a:r>
                      <a:r>
                        <a:rPr lang="ar-SA"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مشاوره‌ای</a:t>
                      </a:r>
                      <a:endParaRPr lang="fa-IR"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lvl="0" indent="0" algn="ctr" defTabSz="914126" rtl="1" eaLnBrk="1" fontAlgn="auto" latinLnBrk="0" hangingPunct="1">
                        <a:lnSpc>
                          <a:spcPct val="130000"/>
                        </a:lnSpc>
                        <a:spcBef>
                          <a:spcPts val="0"/>
                        </a:spcBef>
                        <a:spcAft>
                          <a:spcPts val="0"/>
                        </a:spcAft>
                        <a:buClrTx/>
                        <a:buSzTx/>
                        <a:buFontTx/>
                        <a:buNone/>
                        <a:tabLst/>
                        <a:defRPr/>
                      </a:pP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علاوه بر استفاده از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1) هشت گام سریع در انصراف از سقط عمدی جنین </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و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2</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 راهکارهای مشترک در مقابل مسئله ترس از نرسیدن به اهداف شخصی،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گفته شود:</a:t>
                      </a: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232944853"/>
                  </a:ext>
                </a:extLst>
              </a:tr>
              <a:tr h="1202638">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نسبت به اصل موفقیت‌ها</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8526" marR="85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در معرض خطر بودن موقعیت شغلی، ورزشی، علمی و ... با مرخصی گرفتن زایمان و ادامه اشتغال همراه با فرزند</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8526" marR="85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30000"/>
                        </a:lnSpc>
                        <a:spcBef>
                          <a:spcPts val="0"/>
                        </a:spcBef>
                        <a:spcAft>
                          <a:spcPts val="0"/>
                        </a:spcAft>
                      </a:pPr>
                      <a:r>
                        <a:rPr lang="fa-IR"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همیشه توی زندگی با چالش‌های مختلف روبرو شدیم. هر کاری، نمیتونه راه حل باشه. </a:t>
                      </a:r>
                      <a:r>
                        <a:rPr lang="fa-IR"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روی </a:t>
                      </a: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برکتی که کار خوب به دنبال داره هم حساب کن. اگه ما بخوایم به خاطر موقعیت‌های خودمون هر کاری کنیم، چطور میتونیم انتظار موفقیت داشته باشیم؟»</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8526" marR="85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7934573"/>
                  </a:ext>
                </a:extLst>
              </a:tr>
              <a:tr h="1260276">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نسبت به ارتقا در موفقیت‌ها</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8526" marR="85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حس از دست دادن موفقیت‌های دیگر (خارج برنامه رایج شغلی، تحصیلی، ورزشی) به دلیل کمتر شدن زمان آزاد</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8526" marR="85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اینکه من زندگی و حرکت خودمو معطل و متوقف کنم که وقت داشته باشیم یه کارهایی رو که شاید جالب باشه انجام بدم، عقلانی نیست. خود حفظ فرزند، فرصت‌های زیادی رو برای رشد و شادی بیشتر ما ایجاد می </a:t>
                      </a: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کنه.»</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8526" marR="85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1680614"/>
                  </a:ext>
                </a:extLst>
              </a:tr>
            </a:tbl>
          </a:graphicData>
        </a:graphic>
      </p:graphicFrame>
    </p:spTree>
    <p:extLst>
      <p:ext uri="{BB962C8B-B14F-4D97-AF65-F5344CB8AC3E}">
        <p14:creationId xmlns:p14="http://schemas.microsoft.com/office/powerpoint/2010/main" val="54203767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47858" y="377024"/>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a:solidFill>
                  <a:schemeClr val="tx1"/>
                </a:solidFill>
                <a:latin typeface="Times New Roman" panose="02020603050405020304" pitchFamily="18" charset="0"/>
                <a:ea typeface="Calibri" panose="020F0502020204030204" pitchFamily="34" charset="0"/>
                <a:cs typeface="B Titr" panose="00000700000000000000" pitchFamily="2" charset="-78"/>
              </a:rPr>
              <a:t>6-ترس از نرسیدن به اهداف شخصی خود با حضور فرزند </a:t>
            </a:r>
            <a:r>
              <a:rPr lang="fa-IR" sz="2200" dirty="0" smtClean="0">
                <a:solidFill>
                  <a:schemeClr val="tx1"/>
                </a:solidFill>
                <a:latin typeface="Times New Roman" panose="02020603050405020304" pitchFamily="18" charset="0"/>
                <a:ea typeface="Calibri" panose="020F0502020204030204" pitchFamily="34" charset="0"/>
                <a:cs typeface="B Titr" panose="00000700000000000000" pitchFamily="2" charset="-78"/>
              </a:rPr>
              <a:t>جدید ( ادامه )</a:t>
            </a:r>
            <a:endParaRPr lang="en-US" sz="2200" dirty="0">
              <a:solidFill>
                <a:schemeClr val="tx1"/>
              </a:solidFill>
              <a:latin typeface="Times New Roman" panose="02020603050405020304" pitchFamily="18" charset="0"/>
              <a:ea typeface="Calibri" panose="020F0502020204030204" pitchFamily="34" charset="0"/>
              <a:cs typeface="B Titr" panose="00000700000000000000" pitchFamily="2" charset="-78"/>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63556583"/>
              </p:ext>
            </p:extLst>
          </p:nvPr>
        </p:nvGraphicFramePr>
        <p:xfrm>
          <a:off x="1141412" y="1516380"/>
          <a:ext cx="10134600" cy="4808220"/>
        </p:xfrm>
        <a:graphic>
          <a:graphicData uri="http://schemas.openxmlformats.org/drawingml/2006/table">
            <a:tbl>
              <a:tblPr rtl="1" firstRow="1" firstCol="1" bandRow="1"/>
              <a:tblGrid>
                <a:gridCol w="1588539">
                  <a:extLst>
                    <a:ext uri="{9D8B030D-6E8A-4147-A177-3AD203B41FA5}">
                      <a16:colId xmlns:a16="http://schemas.microsoft.com/office/drawing/2014/main" val="3122474829"/>
                    </a:ext>
                  </a:extLst>
                </a:gridCol>
                <a:gridCol w="2507120">
                  <a:extLst>
                    <a:ext uri="{9D8B030D-6E8A-4147-A177-3AD203B41FA5}">
                      <a16:colId xmlns:a16="http://schemas.microsoft.com/office/drawing/2014/main" val="3073084255"/>
                    </a:ext>
                  </a:extLst>
                </a:gridCol>
                <a:gridCol w="6038941">
                  <a:extLst>
                    <a:ext uri="{9D8B030D-6E8A-4147-A177-3AD203B41FA5}">
                      <a16:colId xmlns:a16="http://schemas.microsoft.com/office/drawing/2014/main" val="2624871953"/>
                    </a:ext>
                  </a:extLst>
                </a:gridCol>
              </a:tblGrid>
              <a:tr h="971514">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p>
                      <a:pPr marL="0" marR="0" algn="ctr" rtl="1">
                        <a:lnSpc>
                          <a:spcPct val="130000"/>
                        </a:lnSpc>
                        <a:spcBef>
                          <a:spcPts val="0"/>
                        </a:spcBef>
                        <a:spcAft>
                          <a:spcPts val="0"/>
                        </a:spcAft>
                      </a:pPr>
                      <a:r>
                        <a:rPr lang="fa-IR" sz="105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ترس از عدم نرسیدن به اهداف خود</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a:t>
                      </a:r>
                      <a:r>
                        <a:rPr lang="ar-SA"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مشاوره‌ای</a:t>
                      </a:r>
                      <a:endParaRPr lang="fa-IR"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lvl="0" indent="0" algn="ctr" defTabSz="914126" rtl="1" eaLnBrk="1" fontAlgn="auto" latinLnBrk="0" hangingPunct="1">
                        <a:lnSpc>
                          <a:spcPct val="130000"/>
                        </a:lnSpc>
                        <a:spcBef>
                          <a:spcPts val="0"/>
                        </a:spcBef>
                        <a:spcAft>
                          <a:spcPts val="0"/>
                        </a:spcAft>
                        <a:buClrTx/>
                        <a:buSzTx/>
                        <a:buFontTx/>
                        <a:buNone/>
                        <a:tabLst/>
                        <a:defRPr/>
                      </a:pP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علاوه بر استفاده از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1) هشت گام سریع در انصراف از سقط عمدی جنین </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و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2</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 راهکارهای مشترک در مقابل مسئله ترس از نرسیدن به اهداف شخصی،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گفته شود:</a:t>
                      </a: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184145803"/>
                  </a:ext>
                </a:extLst>
              </a:tr>
              <a:tr h="2207016">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نسبت به مهاجرت</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900" marR="109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امکان دشوار شدن مهاجرت موقت یا دائم به خارج از کشور</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900" marR="109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«ممکنه </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مهاجرت کنم و اونجا برام تنگناهایی پیش بیاد که آرزو کنم که‌ای کاش مهاجرت نکرده بودم. اگه واقعاً مصمم هم هستی به مهاجرت، اون قدر قوی باش که با وجود فرزندت، شرایط رو فراهم کنی. به خودت اثبات کن که چنین همتی هم داری. ضمن اینکه حتی اگه هم نشه و فرزندت موجب بشه نتونی چیزی که فکر می‌کنی بهتره رو دنبال کنی، حواست باشه که حفظ یک جان، کم اهمیت نیست</a:t>
                      </a: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900" marR="109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5198733"/>
                  </a:ext>
                </a:extLst>
              </a:tr>
              <a:tr h="1629690">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راهگشا دانستن لجبازی</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900" marR="109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لجبازی با یکی از اطرافیان درباره جنین یا لجبازی مادر با پدر یا پدر با مادر به دلیل رعایت نشدن پیشگیری توسط طرف مقابل یا بهانه‌های دیگر برای لجبازی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900" marR="109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وقتی مسئله‌ای پیش اومده، دیگه پیش اومده. نباید اون موقعیت رو نادیده بگیریم و در گذشته بمونیم. الان دیگه باید این شرایط رو مدیریت </a:t>
                      </a: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کرد. </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از طرف دیگه، چه کسی با لج کردن به جایی میرسه؟ شاید قراره با حفظ این جنین، یه روش دیگه برای زندگی رو هم تجربه کنی. تو و همسرت، تنها پناه فرزندتون هستید.»</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900" marR="109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8596476"/>
                  </a:ext>
                </a:extLst>
              </a:tr>
            </a:tbl>
          </a:graphicData>
        </a:graphic>
      </p:graphicFrame>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41438708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47858" y="377024"/>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prstClr val="black"/>
                </a:solidFill>
                <a:cs typeface="B Titr" panose="00000700000000000000" pitchFamily="2" charset="-78"/>
              </a:rPr>
              <a:t>7-درگیری </a:t>
            </a:r>
            <a:r>
              <a:rPr lang="fa-IR" sz="2200" dirty="0">
                <a:solidFill>
                  <a:prstClr val="black"/>
                </a:solidFill>
                <a:cs typeface="B Titr" panose="00000700000000000000" pitchFamily="2" charset="-78"/>
              </a:rPr>
              <a:t>با جنسیت جنین</a:t>
            </a:r>
            <a:endParaRPr lang="en-US" sz="2200" dirty="0">
              <a:solidFill>
                <a:schemeClr val="tx1"/>
              </a:solidFill>
              <a:latin typeface="Times New Roman" panose="02020603050405020304" pitchFamily="18" charset="0"/>
              <a:ea typeface="Calibri" panose="020F0502020204030204" pitchFamily="34" charset="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
        <p:nvSpPr>
          <p:cNvPr id="2" name="Content Placeholder 1"/>
          <p:cNvSpPr>
            <a:spLocks noGrp="1"/>
          </p:cNvSpPr>
          <p:nvPr>
            <p:ph idx="1"/>
          </p:nvPr>
        </p:nvSpPr>
        <p:spPr>
          <a:xfrm>
            <a:off x="837982" y="1143000"/>
            <a:ext cx="10641480" cy="5033963"/>
          </a:xfrm>
        </p:spPr>
        <p:txBody>
          <a:bodyPr>
            <a:normAutofit/>
          </a:bodyPr>
          <a:lstStyle/>
          <a:p>
            <a:pPr marL="0" marR="0" indent="0" algn="just" rtl="1">
              <a:lnSpc>
                <a:spcPct val="130000"/>
              </a:lnSpc>
              <a:spcBef>
                <a:spcPts val="0"/>
              </a:spcBef>
              <a:spcAft>
                <a:spcPts val="0"/>
              </a:spcAft>
              <a:buNone/>
            </a:pPr>
            <a:r>
              <a:rPr lang="ar-SA" sz="2000" b="1" dirty="0">
                <a:latin typeface="Times New Roman" panose="02020603050405020304" pitchFamily="18" charset="0"/>
                <a:ea typeface="Calibri" panose="020F0502020204030204" pitchFamily="34" charset="0"/>
                <a:cs typeface="B Nazanin" panose="00000400000000000000" pitchFamily="2" charset="-78"/>
              </a:rPr>
              <a:t>راهکارهای مشترک در درگیری با جنسیت: </a:t>
            </a:r>
            <a:endParaRPr lang="fa-IR" sz="2000" b="1" dirty="0" smtClean="0">
              <a:latin typeface="Times New Roman" panose="02020603050405020304" pitchFamily="18" charset="0"/>
              <a:ea typeface="Calibri" panose="020F0502020204030204" pitchFamily="34" charset="0"/>
              <a:cs typeface="B Nazanin" panose="00000400000000000000" pitchFamily="2" charset="-78"/>
            </a:endParaRPr>
          </a:p>
          <a:p>
            <a:pPr marL="0" marR="0" indent="0" algn="just" rtl="1">
              <a:lnSpc>
                <a:spcPct val="150000"/>
              </a:lnSpc>
              <a:spcBef>
                <a:spcPts val="0"/>
              </a:spcBef>
              <a:spcAft>
                <a:spcPts val="0"/>
              </a:spcAft>
              <a:buNone/>
            </a:pPr>
            <a:r>
              <a:rPr lang="ar-SA" sz="2000" dirty="0">
                <a:latin typeface="Times New Roman" panose="02020603050405020304" pitchFamily="18" charset="0"/>
                <a:ea typeface="Calibri" panose="020F0502020204030204" pitchFamily="34" charset="0"/>
                <a:cs typeface="B Nazanin" panose="00000400000000000000" pitchFamily="2" charset="-78"/>
              </a:rPr>
              <a:t>اینکه والدین از قبل بر جنسیت خاصی اصرار داشته باشند، تلاش‌های متعددی را بر تعیین جنسیتی خاص دنبال کنند و تصور کنند با روش‌هایی حتماً می‌توانند به جنسیت مطلوب برسند، موجب می‌شود وقتی با جنسیت دیگری مواجه شوند، دچار آشفتگی‌های نامعمول و آسیب زننده شوند. برای والدینی که دچار چنین شرایطی شده‌اند، نکات ذیل که در قالب جملاتی برای مخاطب آمده، راهگشاست</a:t>
            </a:r>
            <a:r>
              <a:rPr lang="ar-SA" sz="2000" dirty="0" smtClean="0">
                <a:latin typeface="Times New Roman" panose="02020603050405020304" pitchFamily="18" charset="0"/>
                <a:ea typeface="Calibri" panose="020F0502020204030204" pitchFamily="34" charset="0"/>
                <a:cs typeface="B Nazanin" panose="00000400000000000000" pitchFamily="2" charset="-78"/>
              </a:rPr>
              <a:t>:</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R="0" lvl="0" algn="just" rtl="1">
              <a:lnSpc>
                <a:spcPct val="200000"/>
              </a:lnSpc>
              <a:spcBef>
                <a:spcPts val="0"/>
              </a:spcBef>
              <a:spcAft>
                <a:spcPts val="0"/>
              </a:spcAft>
              <a:buFont typeface="Wingdings" panose="05000000000000000000" pitchFamily="2" charset="2"/>
              <a:buChar char="Ø"/>
            </a:pPr>
            <a:r>
              <a:rPr lang="ar-SA" sz="2000" dirty="0">
                <a:latin typeface="Times New Roman" panose="02020603050405020304" pitchFamily="18" charset="0"/>
                <a:ea typeface="Calibri" panose="020F0502020204030204" pitchFamily="34" charset="0"/>
                <a:cs typeface="B Nazanin" panose="00000400000000000000" pitchFamily="2" charset="-78"/>
              </a:rPr>
              <a:t>«اینکه فکر می‌کنی دختر/پسر همون ویژگی‌هایی که تو می خوای رو داره و جنس دیگه نداره، معلوم نیست درست باشه. گاهی یه پسر، غمخوارتر از یه دختر برای خانواده میشه و گاهی یه دختر، بیشتر از یه پسر نقش یه تکیه گاه رو برای پدر و مادر خودش ایفا می کنه.»</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algn="just" rtl="1">
              <a:lnSpc>
                <a:spcPct val="200000"/>
              </a:lnSpc>
              <a:spcBef>
                <a:spcPts val="0"/>
              </a:spcBef>
              <a:buFont typeface="Wingdings" panose="05000000000000000000" pitchFamily="2" charset="2"/>
              <a:buChar char="Ø"/>
            </a:pPr>
            <a:r>
              <a:rPr lang="ar-SA" sz="2000" dirty="0">
                <a:latin typeface="Times New Roman" panose="02020603050405020304" pitchFamily="18" charset="0"/>
                <a:ea typeface="Calibri" panose="020F0502020204030204" pitchFamily="34" charset="0"/>
                <a:cs typeface="B Nazanin" panose="00000400000000000000" pitchFamily="2" charset="-78"/>
              </a:rPr>
              <a:t>«تصور می‌کنیم اگه جنسیت مطلوب ما نشه، بعداً به خودمون میگیم نمیخوامش. در حالی که هر بچه‌ای اون قدر زیبا و عمیق جای خودشو تو زندگی پدر و مادر و خواهر برادرش باز می کنه که هیچ وقت حتی حاضر نیستی اون رو با یه بچه مشابهش عوض کنی. خودشو میخوای. خود خودشو.»</a:t>
            </a:r>
            <a:endParaRPr lang="en-US" sz="2000" dirty="0">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38337005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47858" y="377024"/>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prstClr val="black"/>
                </a:solidFill>
                <a:cs typeface="B Titr" panose="00000700000000000000" pitchFamily="2" charset="-78"/>
              </a:rPr>
              <a:t>7-درگیری </a:t>
            </a:r>
            <a:r>
              <a:rPr lang="fa-IR" sz="2200" dirty="0">
                <a:solidFill>
                  <a:prstClr val="black"/>
                </a:solidFill>
                <a:cs typeface="B Titr" panose="00000700000000000000" pitchFamily="2" charset="-78"/>
              </a:rPr>
              <a:t>با جنسیت </a:t>
            </a:r>
            <a:r>
              <a:rPr lang="fa-IR" sz="2200" dirty="0" smtClean="0">
                <a:solidFill>
                  <a:prstClr val="black"/>
                </a:solidFill>
                <a:cs typeface="B Titr" panose="00000700000000000000" pitchFamily="2" charset="-78"/>
              </a:rPr>
              <a:t>جنین ( ادامه )</a:t>
            </a:r>
            <a:endParaRPr lang="en-US" sz="2200" dirty="0">
              <a:solidFill>
                <a:schemeClr val="tx1"/>
              </a:solidFill>
              <a:latin typeface="Times New Roman" panose="02020603050405020304" pitchFamily="18" charset="0"/>
              <a:ea typeface="Calibri" panose="020F0502020204030204" pitchFamily="34" charset="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
        <p:nvSpPr>
          <p:cNvPr id="2" name="Content Placeholder 1"/>
          <p:cNvSpPr>
            <a:spLocks noGrp="1"/>
          </p:cNvSpPr>
          <p:nvPr>
            <p:ph idx="1"/>
          </p:nvPr>
        </p:nvSpPr>
        <p:spPr>
          <a:xfrm>
            <a:off x="837982" y="1143000"/>
            <a:ext cx="10641480" cy="5257800"/>
          </a:xfrm>
        </p:spPr>
        <p:txBody>
          <a:bodyPr>
            <a:normAutofit/>
          </a:bodyPr>
          <a:lstStyle/>
          <a:p>
            <a:pPr marR="0" lvl="0" algn="just" rtl="1">
              <a:lnSpc>
                <a:spcPct val="130000"/>
              </a:lnSpc>
              <a:spcBef>
                <a:spcPts val="0"/>
              </a:spcBef>
              <a:spcAft>
                <a:spcPts val="0"/>
              </a:spcAft>
              <a:buFont typeface="Wingdings" panose="05000000000000000000" pitchFamily="2" charset="2"/>
              <a:buChar char="Ø"/>
            </a:pPr>
            <a:r>
              <a:rPr lang="ar-SA" sz="2000" dirty="0">
                <a:latin typeface="Times New Roman" panose="02020603050405020304" pitchFamily="18" charset="0"/>
                <a:ea typeface="Calibri" panose="020F0502020204030204" pitchFamily="34" charset="0"/>
                <a:cs typeface="B Nazanin" panose="00000400000000000000" pitchFamily="2" charset="-78"/>
              </a:rPr>
              <a:t>«اگه به خودت کنار نیای، اگه تقدیر الهی رو نپذیری، ممکنه خیلی بیشتر اذیت بشی، همسرت رو اذیت کنی و بچه هات رو هم اذیت کنی. این حس براشون ایجاد بشه که توی قلب شما جایی ندارن. این حس خیلی وحشتناکه. بر خدا توکل کن و بپذیر در همین مسیری که خدا برات قرار داده حرکت کنی.»</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R="0" lvl="0" algn="just" rtl="1">
              <a:lnSpc>
                <a:spcPct val="130000"/>
              </a:lnSpc>
              <a:spcBef>
                <a:spcPts val="0"/>
              </a:spcBef>
              <a:spcAft>
                <a:spcPts val="0"/>
              </a:spcAft>
              <a:buFont typeface="Wingdings" panose="05000000000000000000" pitchFamily="2" charset="2"/>
              <a:buChar char="Ø"/>
            </a:pPr>
            <a:r>
              <a:rPr lang="ar-SA" sz="2000" dirty="0">
                <a:latin typeface="Times New Roman" panose="02020603050405020304" pitchFamily="18" charset="0"/>
                <a:ea typeface="Calibri" panose="020F0502020204030204" pitchFamily="34" charset="0"/>
                <a:cs typeface="B Nazanin" panose="00000400000000000000" pitchFamily="2" charset="-78"/>
              </a:rPr>
              <a:t>«چه فرقیه بین کسی که اصرار به جنسیت داره و بخاطرش جان جنینشو میگیره با کسی که یه روزی دخترها رو زنده به گور می‌کرد</a:t>
            </a:r>
            <a:r>
              <a:rPr lang="ar-SA" sz="2000" dirty="0" smtClean="0">
                <a:latin typeface="Times New Roman" panose="02020603050405020304" pitchFamily="18" charset="0"/>
                <a:ea typeface="Calibri" panose="020F0502020204030204" pitchFamily="34" charset="0"/>
                <a:cs typeface="B Nazanin" panose="00000400000000000000" pitchFamily="2" charset="-78"/>
              </a:rPr>
              <a:t>؟»</a:t>
            </a:r>
            <a:endParaRPr lang="fa-IR" sz="2000" dirty="0" smtClean="0">
              <a:latin typeface="Times New Roman" panose="02020603050405020304" pitchFamily="18" charset="0"/>
              <a:ea typeface="Calibri" panose="020F0502020204030204" pitchFamily="34" charset="0"/>
              <a:cs typeface="B Nazanin" panose="00000400000000000000" pitchFamily="2" charset="-78"/>
            </a:endParaRPr>
          </a:p>
          <a:p>
            <a:pPr marL="0" marR="0" lvl="0" indent="0" algn="ctr" rtl="1">
              <a:lnSpc>
                <a:spcPct val="130000"/>
              </a:lnSpc>
              <a:spcBef>
                <a:spcPts val="0"/>
              </a:spcBef>
              <a:spcAft>
                <a:spcPts val="0"/>
              </a:spcAft>
              <a:buNone/>
            </a:pPr>
            <a:endParaRPr lang="en-US" sz="2000" dirty="0">
              <a:latin typeface="Times New Roman" panose="02020603050405020304" pitchFamily="18" charset="0"/>
              <a:ea typeface="Calibri" panose="020F0502020204030204" pitchFamily="34" charset="0"/>
              <a:cs typeface="B Nazanin" panose="00000400000000000000" pitchFamily="2" charset="-78"/>
            </a:endParaRPr>
          </a:p>
        </p:txBody>
      </p:sp>
      <p:graphicFrame>
        <p:nvGraphicFramePr>
          <p:cNvPr id="3" name="Table 2"/>
          <p:cNvGraphicFramePr>
            <a:graphicFrameLocks noGrp="1"/>
          </p:cNvGraphicFramePr>
          <p:nvPr>
            <p:extLst/>
          </p:nvPr>
        </p:nvGraphicFramePr>
        <p:xfrm>
          <a:off x="1232745" y="3200400"/>
          <a:ext cx="9851954" cy="3195929"/>
        </p:xfrm>
        <a:graphic>
          <a:graphicData uri="http://schemas.openxmlformats.org/drawingml/2006/table">
            <a:tbl>
              <a:tblPr rtl="1" firstRow="1" firstCol="1" bandRow="1"/>
              <a:tblGrid>
                <a:gridCol w="1824361">
                  <a:extLst>
                    <a:ext uri="{9D8B030D-6E8A-4147-A177-3AD203B41FA5}">
                      <a16:colId xmlns:a16="http://schemas.microsoft.com/office/drawing/2014/main" val="471578867"/>
                    </a:ext>
                  </a:extLst>
                </a:gridCol>
                <a:gridCol w="2730473">
                  <a:extLst>
                    <a:ext uri="{9D8B030D-6E8A-4147-A177-3AD203B41FA5}">
                      <a16:colId xmlns:a16="http://schemas.microsoft.com/office/drawing/2014/main" val="2286193714"/>
                    </a:ext>
                  </a:extLst>
                </a:gridCol>
                <a:gridCol w="5297120">
                  <a:extLst>
                    <a:ext uri="{9D8B030D-6E8A-4147-A177-3AD203B41FA5}">
                      <a16:colId xmlns:a16="http://schemas.microsoft.com/office/drawing/2014/main" val="551170296"/>
                    </a:ext>
                  </a:extLst>
                </a:gridCol>
              </a:tblGrid>
              <a:tr h="1143000">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p>
                      <a:pPr marL="0" marR="0" algn="ctr" rtl="1">
                        <a:lnSpc>
                          <a:spcPct val="130000"/>
                        </a:lnSpc>
                        <a:spcBef>
                          <a:spcPts val="0"/>
                        </a:spcBef>
                        <a:spcAft>
                          <a:spcPts val="0"/>
                        </a:spcAft>
                      </a:pPr>
                      <a:r>
                        <a:rPr lang="fa-IR" sz="105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درگیری با جنسیت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a:t>
                      </a:r>
                      <a:r>
                        <a:rPr lang="ar-SA"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مشاوره‌ای</a:t>
                      </a:r>
                      <a:endParaRPr lang="fa-IR"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lvl="0" indent="0" algn="ctr" defTabSz="914126" rtl="1" eaLnBrk="1" fontAlgn="auto" latinLnBrk="0" hangingPunct="1">
                        <a:lnSpc>
                          <a:spcPct val="130000"/>
                        </a:lnSpc>
                        <a:spcBef>
                          <a:spcPts val="0"/>
                        </a:spcBef>
                        <a:spcAft>
                          <a:spcPts val="0"/>
                        </a:spcAft>
                        <a:buClrTx/>
                        <a:buSzTx/>
                        <a:buFontTx/>
                        <a:buNone/>
                        <a:tabLst/>
                        <a:defRPr/>
                      </a:pP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علاوه بر استفاده از «هشت گام سریع» انصراف و راهکارهای مشترک در مقابل درگیری با جنسیت، گفته شود:</a:t>
                      </a: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817517363"/>
                  </a:ext>
                </a:extLst>
              </a:tr>
              <a:tr h="838200">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نامطلوب دانستن جنسیت فرزند</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نگاه یکجانبه و متعصبانه به جنسیت و درگیری با جنسیت فعلی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راهکارهای مشترک در مقابل درگیری با جنسیت اشاره شود.</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8093140"/>
                  </a:ext>
                </a:extLst>
              </a:tr>
              <a:tr h="1214729">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ابهام در جنسیت فرزند</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باردار شدن قبل از طی کردن روند رژیم غذایی و اقدامات برای تعیین جنسیت خاص برای جنین</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 که بازهم مطمئن نیستی جنسیتش چیه. بذار ببین خدا چی می خواد. ازش بخواه بهترین باشه برات. هرچی هست. اصلاً مگه میشه جان بچه‌مون رو بگیریم به خاطر جنسیت؟!»</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1140186"/>
                  </a:ext>
                </a:extLst>
              </a:tr>
            </a:tbl>
          </a:graphicData>
        </a:graphic>
      </p:graphicFrame>
    </p:spTree>
    <p:extLst>
      <p:ext uri="{BB962C8B-B14F-4D97-AF65-F5344CB8AC3E}">
        <p14:creationId xmlns:p14="http://schemas.microsoft.com/office/powerpoint/2010/main" val="91690654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47858" y="377024"/>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prstClr val="black"/>
                </a:solidFill>
                <a:cs typeface="B Titr" panose="00000700000000000000" pitchFamily="2" charset="-78"/>
              </a:rPr>
              <a:t>8-چالش </a:t>
            </a:r>
            <a:r>
              <a:rPr lang="fa-IR" sz="2200" dirty="0">
                <a:solidFill>
                  <a:prstClr val="black"/>
                </a:solidFill>
                <a:cs typeface="B Titr" panose="00000700000000000000" pitchFamily="2" charset="-78"/>
              </a:rPr>
              <a:t>نسبت به وضعیت جسمی مادر</a:t>
            </a:r>
            <a:endParaRPr lang="en-US" sz="2200" dirty="0">
              <a:solidFill>
                <a:prstClr val="black"/>
              </a:solidFill>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
        <p:nvSpPr>
          <p:cNvPr id="2" name="Content Placeholder 1"/>
          <p:cNvSpPr>
            <a:spLocks noGrp="1"/>
          </p:cNvSpPr>
          <p:nvPr>
            <p:ph idx="1"/>
          </p:nvPr>
        </p:nvSpPr>
        <p:spPr>
          <a:xfrm>
            <a:off x="837982" y="1143000"/>
            <a:ext cx="10641480" cy="5257800"/>
          </a:xfrm>
        </p:spPr>
        <p:txBody>
          <a:bodyPr>
            <a:normAutofit/>
          </a:bodyPr>
          <a:lstStyle/>
          <a:p>
            <a:pPr marL="0" marR="0" indent="0" algn="just" rtl="1">
              <a:lnSpc>
                <a:spcPct val="130000"/>
              </a:lnSpc>
              <a:spcBef>
                <a:spcPts val="0"/>
              </a:spcBef>
              <a:spcAft>
                <a:spcPts val="0"/>
              </a:spcAft>
              <a:buNone/>
            </a:pPr>
            <a:r>
              <a:rPr lang="ar-SA" sz="2000" b="1" dirty="0">
                <a:latin typeface="Times New Roman" panose="02020603050405020304" pitchFamily="18" charset="0"/>
                <a:ea typeface="Calibri" panose="020F0502020204030204" pitchFamily="34" charset="0"/>
                <a:cs typeface="B Nazanin" panose="00000400000000000000" pitchFamily="2" charset="-78"/>
              </a:rPr>
              <a:t>راهکارهای مشترک در چالش نسبت به وضعیت جسمی مادر: </a:t>
            </a:r>
            <a:endParaRPr lang="fa-IR" sz="2000" b="1" dirty="0" smtClean="0">
              <a:latin typeface="Times New Roman" panose="02020603050405020304" pitchFamily="18" charset="0"/>
              <a:ea typeface="Calibri" panose="020F0502020204030204" pitchFamily="34" charset="0"/>
              <a:cs typeface="B Nazanin" panose="00000400000000000000" pitchFamily="2" charset="-78"/>
            </a:endParaRPr>
          </a:p>
          <a:p>
            <a:pPr marL="0" marR="0" indent="0" algn="just" rtl="1">
              <a:lnSpc>
                <a:spcPct val="150000"/>
              </a:lnSpc>
              <a:spcBef>
                <a:spcPts val="0"/>
              </a:spcBef>
              <a:spcAft>
                <a:spcPts val="0"/>
              </a:spcAft>
              <a:buNone/>
            </a:pPr>
            <a:r>
              <a:rPr lang="ar-SA" sz="2000" dirty="0">
                <a:latin typeface="Times New Roman" panose="02020603050405020304" pitchFamily="18" charset="0"/>
                <a:ea typeface="Calibri" panose="020F0502020204030204" pitchFamily="34" charset="0"/>
                <a:cs typeface="B Nazanin" panose="00000400000000000000" pitchFamily="2" charset="-78"/>
              </a:rPr>
              <a:t>لازم است ضرورت‌ها در مراقبت از جسم مادر رعایت شود و در عین حال جان جنین نیز حفظ گردد. در موارد خیلی اضطراری یا خاص، تصمیم‌گیری با مرجع تخصصی است.</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ctr" rtl="1">
              <a:lnSpc>
                <a:spcPct val="130000"/>
              </a:lnSpc>
              <a:spcBef>
                <a:spcPts val="0"/>
              </a:spcBef>
              <a:spcAft>
                <a:spcPts val="0"/>
              </a:spcAft>
              <a:buNone/>
            </a:pPr>
            <a:endParaRPr lang="en-US" sz="2000" dirty="0">
              <a:latin typeface="Times New Roman" panose="02020603050405020304" pitchFamily="18" charset="0"/>
              <a:ea typeface="Calibri" panose="020F0502020204030204" pitchFamily="34" charset="0"/>
              <a:cs typeface="B Nazanin" panose="00000400000000000000" pitchFamily="2" charset="-78"/>
            </a:endParaRPr>
          </a:p>
        </p:txBody>
      </p:sp>
      <p:graphicFrame>
        <p:nvGraphicFramePr>
          <p:cNvPr id="5" name="Table 4"/>
          <p:cNvGraphicFramePr>
            <a:graphicFrameLocks noGrp="1"/>
          </p:cNvGraphicFramePr>
          <p:nvPr>
            <p:extLst/>
          </p:nvPr>
        </p:nvGraphicFramePr>
        <p:xfrm>
          <a:off x="900094" y="2807629"/>
          <a:ext cx="10389694" cy="3419088"/>
        </p:xfrm>
        <a:graphic>
          <a:graphicData uri="http://schemas.openxmlformats.org/drawingml/2006/table">
            <a:tbl>
              <a:tblPr rtl="1" firstRow="1" firstCol="1" bandRow="1"/>
              <a:tblGrid>
                <a:gridCol w="1628523">
                  <a:extLst>
                    <a:ext uri="{9D8B030D-6E8A-4147-A177-3AD203B41FA5}">
                      <a16:colId xmlns:a16="http://schemas.microsoft.com/office/drawing/2014/main" val="3646316097"/>
                    </a:ext>
                  </a:extLst>
                </a:gridCol>
                <a:gridCol w="3578545">
                  <a:extLst>
                    <a:ext uri="{9D8B030D-6E8A-4147-A177-3AD203B41FA5}">
                      <a16:colId xmlns:a16="http://schemas.microsoft.com/office/drawing/2014/main" val="1329755251"/>
                    </a:ext>
                  </a:extLst>
                </a:gridCol>
                <a:gridCol w="5182626">
                  <a:extLst>
                    <a:ext uri="{9D8B030D-6E8A-4147-A177-3AD203B41FA5}">
                      <a16:colId xmlns:a16="http://schemas.microsoft.com/office/drawing/2014/main" val="1666813110"/>
                    </a:ext>
                  </a:extLst>
                </a:gridCol>
              </a:tblGrid>
              <a:tr h="914400">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p>
                      <a:pPr marL="0" marR="0" algn="ctr" rtl="1">
                        <a:lnSpc>
                          <a:spcPct val="130000"/>
                        </a:lnSpc>
                        <a:spcBef>
                          <a:spcPts val="0"/>
                        </a:spcBef>
                        <a:spcAft>
                          <a:spcPts val="0"/>
                        </a:spcAft>
                      </a:pPr>
                      <a:r>
                        <a:rPr lang="ar-SA" sz="1050" b="1" dirty="0" smtClean="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چالش نسبت به وضعیت جسمانی</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a:t>
                      </a:r>
                      <a:r>
                        <a:rPr lang="ar-SA"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مشاوره‌ای</a:t>
                      </a:r>
                      <a:endParaRPr lang="fa-IR"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lvl="0" indent="0" algn="ctr" defTabSz="914126" rtl="1" eaLnBrk="1" fontAlgn="auto" latinLnBrk="0" hangingPunct="1">
                        <a:lnSpc>
                          <a:spcPct val="130000"/>
                        </a:lnSpc>
                        <a:spcBef>
                          <a:spcPts val="0"/>
                        </a:spcBef>
                        <a:spcAft>
                          <a:spcPts val="0"/>
                        </a:spcAft>
                        <a:buClrTx/>
                        <a:buSzTx/>
                        <a:buFontTx/>
                        <a:buNone/>
                        <a:tabLst/>
                        <a:defRPr/>
                      </a:pP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علاوه بر استفاده از «هشت گام سریع» انصراف گفته شود:</a:t>
                      </a: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952942394"/>
                  </a:ext>
                </a:extLst>
              </a:tr>
              <a:tr h="1230971">
                <a:tc>
                  <a:txBody>
                    <a:bodyPr/>
                    <a:lstStyle/>
                    <a:p>
                      <a:pPr marL="0" marR="0" algn="ctr" defTabSz="914126" rtl="1" eaLnBrk="1" latinLnBrk="0" hangingPunct="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حساسیت جسمی مادر</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640" marR="106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126" rtl="1" eaLnBrk="1" latinLnBrk="0" hangingPunct="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حساسیت جسمی مادر و احتمال آسیب جسمی به مادر (غیر از بیماری مادر) مثل نگرانی از باز شدن محل عمل جراحی پیرو انجام عمل جراحی زیبایی و غیر آن</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640" marR="106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defTabSz="914126" rtl="1" eaLnBrk="1" latinLnBrk="0" hangingPunct="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این موضوع رو با پزشکت مشورت کن و پیگیری کن. خیلی خیلی بعیده که مشکلی برای تو ایجاد کنه ولی وظیفه ما جامعه علوم پزشکیه (در جایی که مسئله روانی شدید مطرح است، گفته شود: وظیفه متخصص روانشناسیه/روانپزشکیه) که کاری کنیم (کنند) تا مشکلی برات پیش نیاد. پس خواهش می‌کنم مراقبت خودت و فرزندت باش و یادت نره که پناه دیگه ای نداره. اگه مشکل خیلی خاصی باشه، متخصص بهت میگه.»</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640" marR="106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7946649"/>
                  </a:ext>
                </a:extLst>
              </a:tr>
              <a:tr h="1273717">
                <a:tc>
                  <a:txBody>
                    <a:bodyPr/>
                    <a:lstStyle/>
                    <a:p>
                      <a:pPr marL="0" marR="0" algn="ctr" defTabSz="914126" rtl="1" eaLnBrk="1" latinLnBrk="0" hangingPunct="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بیماری خاص مادر</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640" marR="106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126" rtl="1" eaLnBrk="1" latinLnBrk="0" hangingPunct="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بیماری خاص مادر که موجب دشواری بارداری، تهدید سلامت یا تهدید جان مادر شود. برای مثال، تعدد سزارین، لوپوس به عنوان بیماری جسمی و افسردگی به عنوان بیماری روانی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0640" marR="106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981547107"/>
                  </a:ext>
                </a:extLst>
              </a:tr>
            </a:tbl>
          </a:graphicData>
        </a:graphic>
      </p:graphicFrame>
    </p:spTree>
    <p:extLst>
      <p:ext uri="{BB962C8B-B14F-4D97-AF65-F5344CB8AC3E}">
        <p14:creationId xmlns:p14="http://schemas.microsoft.com/office/powerpoint/2010/main" val="297073012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47858" y="377024"/>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prstClr val="black"/>
                </a:solidFill>
                <a:cs typeface="B Titr" panose="00000700000000000000" pitchFamily="2" charset="-78"/>
              </a:rPr>
              <a:t>8-چالش </a:t>
            </a:r>
            <a:r>
              <a:rPr lang="fa-IR" sz="2200" dirty="0">
                <a:solidFill>
                  <a:prstClr val="black"/>
                </a:solidFill>
                <a:cs typeface="B Titr" panose="00000700000000000000" pitchFamily="2" charset="-78"/>
              </a:rPr>
              <a:t>نسبت به وضعیت جسمی </a:t>
            </a:r>
            <a:r>
              <a:rPr lang="fa-IR" sz="2200" dirty="0" smtClean="0">
                <a:solidFill>
                  <a:prstClr val="black"/>
                </a:solidFill>
                <a:cs typeface="B Titr" panose="00000700000000000000" pitchFamily="2" charset="-78"/>
              </a:rPr>
              <a:t>مادر ( ادامه )</a:t>
            </a:r>
            <a:endParaRPr lang="en-US" sz="2200" dirty="0">
              <a:solidFill>
                <a:prstClr val="black"/>
              </a:solidFill>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3" name="Content Placeholder 2"/>
          <p:cNvGraphicFramePr>
            <a:graphicFrameLocks noGrp="1"/>
          </p:cNvGraphicFramePr>
          <p:nvPr>
            <p:ph idx="1"/>
            <p:extLst>
              <p:ext uri="{D42A27DB-BD31-4B8C-83A1-F6EECF244321}">
                <p14:modId xmlns:p14="http://schemas.microsoft.com/office/powerpoint/2010/main" val="3014146691"/>
              </p:ext>
            </p:extLst>
          </p:nvPr>
        </p:nvGraphicFramePr>
        <p:xfrm>
          <a:off x="1217612" y="1359832"/>
          <a:ext cx="10142485" cy="4759703"/>
        </p:xfrm>
        <a:graphic>
          <a:graphicData uri="http://schemas.openxmlformats.org/drawingml/2006/table">
            <a:tbl>
              <a:tblPr rtl="1" firstRow="1" firstCol="1" bandRow="1"/>
              <a:tblGrid>
                <a:gridCol w="1589775">
                  <a:extLst>
                    <a:ext uri="{9D8B030D-6E8A-4147-A177-3AD203B41FA5}">
                      <a16:colId xmlns:a16="http://schemas.microsoft.com/office/drawing/2014/main" val="3558161407"/>
                    </a:ext>
                  </a:extLst>
                </a:gridCol>
                <a:gridCol w="3247218">
                  <a:extLst>
                    <a:ext uri="{9D8B030D-6E8A-4147-A177-3AD203B41FA5}">
                      <a16:colId xmlns:a16="http://schemas.microsoft.com/office/drawing/2014/main" val="4158566872"/>
                    </a:ext>
                  </a:extLst>
                </a:gridCol>
                <a:gridCol w="5305492">
                  <a:extLst>
                    <a:ext uri="{9D8B030D-6E8A-4147-A177-3AD203B41FA5}">
                      <a16:colId xmlns:a16="http://schemas.microsoft.com/office/drawing/2014/main" val="1981067475"/>
                    </a:ext>
                  </a:extLst>
                </a:gridCol>
              </a:tblGrid>
              <a:tr h="849968">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p>
                      <a:pPr marL="0" marR="0" algn="ctr" rtl="1">
                        <a:lnSpc>
                          <a:spcPct val="130000"/>
                        </a:lnSpc>
                        <a:spcBef>
                          <a:spcPts val="0"/>
                        </a:spcBef>
                        <a:spcAft>
                          <a:spcPts val="0"/>
                        </a:spcAft>
                      </a:pPr>
                      <a:r>
                        <a:rPr lang="ar-SA" sz="1050" b="1" dirty="0" smtClean="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چالش نسبت به وضعیت جسمانی</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a:t>
                      </a:r>
                      <a:r>
                        <a:rPr lang="ar-SA"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مشاوره‌ای</a:t>
                      </a:r>
                      <a:endParaRPr lang="fa-IR"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lvl="0" indent="0" algn="ctr" defTabSz="914126" rtl="1" eaLnBrk="1" fontAlgn="auto" latinLnBrk="0" hangingPunct="1">
                        <a:lnSpc>
                          <a:spcPct val="130000"/>
                        </a:lnSpc>
                        <a:spcBef>
                          <a:spcPts val="0"/>
                        </a:spcBef>
                        <a:spcAft>
                          <a:spcPts val="0"/>
                        </a:spcAft>
                        <a:buClrTx/>
                        <a:buSzTx/>
                        <a:buFontTx/>
                        <a:buNone/>
                        <a:tabLst/>
                        <a:defRPr/>
                      </a:pP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علاوه بر استفاده از «هشت گام سریع» انصراف گفته شود:</a:t>
                      </a: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791271144"/>
                  </a:ext>
                </a:extLst>
              </a:tr>
              <a:tr h="1981200">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نگرانی از ویار و تغییرات دوران بارداری و واقعه زایمان</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2857" marR="128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نگرانی از ویار و تغییرات دوران بارداری و واقعه زایمان به دلیل تجربیات گذشته یا توصیفات دیگران</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2857" marR="128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راه‌های زیادی است که ویارها و مشکلاتی که ممکنه برات پیش بیاد رو کم کنه. بذار برات چند تا از اونا رو بگم. اول دقیق بگو که نگرانیت از کجا میاد تا من هم راهکارها رو برات بگم ... حواست باشه که همه بارداری‌ها هم مثل هم نیست. تجربه‌های کسانی که تجربه خوبی دارند را هم بشنو</a:t>
                      </a: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.»بگید</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«مادر و فرزندش، محافظی دارند که خود خداونده. مگه اینکه خودت اصرار به آسیب زدن به خودت و فرزندت داشته باشی.»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2857" marR="128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0578208"/>
                  </a:ext>
                </a:extLst>
              </a:tr>
              <a:tr h="838200">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تمایل به انجام برنامه درمانی غیرضروری مضر برای جنین</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2857" marR="128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تمایل به سقط جنین در شرایط برنامه درمانی غیرضروری منافی با سلامت جنین</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2857" marR="128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حضور یک انسان که فرزند توست، ادامه توست، انگار که خود توست، کم اهمیت داره؟ بله برای هر چیزی که توی زندگیت مهمه برنامه‌ریزی کن ولی حواست باشه که حضور این فرشته هم مهمه. یه موفقیته که بتونی حفظش کنی و جلوی چشمات بزرگ بشه. از طرف دیگه تو حاضری بخاطر زیبایی و کار درمانی غیرضروری که البته حتماً دوتاش هم مهمه، خانواده خودتو در معرض خطر قرار بدی؟ چه فرقی داره این با اون؟ جز اینکه این جنینت، فرزند فینگیلی توست؟»</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2857" marR="128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1796746"/>
                  </a:ext>
                </a:extLst>
              </a:tr>
              <a:tr h="977559">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نگرانی از دست دادن زیبایی</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2857" marR="128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ترس نسبت به از دست رفتن زیبایی و تناسب اندام</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2857" marR="128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535316093"/>
                  </a:ext>
                </a:extLst>
              </a:tr>
            </a:tbl>
          </a:graphicData>
        </a:graphic>
      </p:graphicFrame>
    </p:spTree>
    <p:extLst>
      <p:ext uri="{BB962C8B-B14F-4D97-AF65-F5344CB8AC3E}">
        <p14:creationId xmlns:p14="http://schemas.microsoft.com/office/powerpoint/2010/main" val="392266602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47858" y="377024"/>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prstClr val="black"/>
                </a:solidFill>
                <a:cs typeface="B Titr" panose="00000700000000000000" pitchFamily="2" charset="-78"/>
              </a:rPr>
              <a:t>9-شکنندگی </a:t>
            </a:r>
            <a:r>
              <a:rPr lang="fa-IR" sz="2200" dirty="0">
                <a:solidFill>
                  <a:prstClr val="black"/>
                </a:solidFill>
                <a:cs typeface="B Titr" panose="00000700000000000000" pitchFamily="2" charset="-78"/>
              </a:rPr>
              <a:t>غیرعادی در برابر سختی‌ها</a:t>
            </a:r>
            <a:endParaRPr lang="en-US" sz="2200" dirty="0">
              <a:solidFill>
                <a:prstClr val="black"/>
              </a:solidFill>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8" name="Content Placeholder 7"/>
          <p:cNvGraphicFramePr>
            <a:graphicFrameLocks noGrp="1"/>
          </p:cNvGraphicFramePr>
          <p:nvPr>
            <p:ph idx="1"/>
            <p:extLst/>
          </p:nvPr>
        </p:nvGraphicFramePr>
        <p:xfrm>
          <a:off x="1141412" y="1524000"/>
          <a:ext cx="10134600" cy="4267200"/>
        </p:xfrm>
        <a:graphic>
          <a:graphicData uri="http://schemas.openxmlformats.org/drawingml/2006/table">
            <a:tbl>
              <a:tblPr rtl="1" firstRow="1" firstCol="1" bandRow="1"/>
              <a:tblGrid>
                <a:gridCol w="1876701">
                  <a:extLst>
                    <a:ext uri="{9D8B030D-6E8A-4147-A177-3AD203B41FA5}">
                      <a16:colId xmlns:a16="http://schemas.microsoft.com/office/drawing/2014/main" val="474357281"/>
                    </a:ext>
                  </a:extLst>
                </a:gridCol>
                <a:gridCol w="2956532">
                  <a:extLst>
                    <a:ext uri="{9D8B030D-6E8A-4147-A177-3AD203B41FA5}">
                      <a16:colId xmlns:a16="http://schemas.microsoft.com/office/drawing/2014/main" val="516496402"/>
                    </a:ext>
                  </a:extLst>
                </a:gridCol>
                <a:gridCol w="5301367">
                  <a:extLst>
                    <a:ext uri="{9D8B030D-6E8A-4147-A177-3AD203B41FA5}">
                      <a16:colId xmlns:a16="http://schemas.microsoft.com/office/drawing/2014/main" val="4248458152"/>
                    </a:ext>
                  </a:extLst>
                </a:gridCol>
              </a:tblGrid>
              <a:tr h="844511">
                <a:tc>
                  <a:txBody>
                    <a:bodyPr/>
                    <a:lstStyle/>
                    <a:p>
                      <a:pPr marL="0" marR="0" algn="ctr" rtl="1">
                        <a:lnSpc>
                          <a:spcPct val="130000"/>
                        </a:lnSpc>
                        <a:spcBef>
                          <a:spcPts val="0"/>
                        </a:spcBef>
                        <a:spcAft>
                          <a:spcPts val="0"/>
                        </a:spcAft>
                      </a:pPr>
                      <a:r>
                        <a:rPr lang="fa-IR"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نوع شکنندگی</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800"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30000"/>
                        </a:lnSpc>
                        <a:spcBef>
                          <a:spcPts val="0"/>
                        </a:spcBef>
                        <a:spcAft>
                          <a:spcPts val="0"/>
                        </a:spcAft>
                      </a:pPr>
                      <a:r>
                        <a:rPr lang="ar-SA" sz="16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a:t>
                      </a:r>
                      <a:r>
                        <a:rPr lang="ar-SA"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مشاوره‌ای</a:t>
                      </a:r>
                      <a:endParaRPr lang="fa-IR" sz="1600" b="1"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lvl="0" indent="0" algn="ctr" defTabSz="914126" rtl="1" eaLnBrk="1" fontAlgn="auto" latinLnBrk="0" hangingPunct="1">
                        <a:lnSpc>
                          <a:spcPct val="130000"/>
                        </a:lnSpc>
                        <a:spcBef>
                          <a:spcPts val="0"/>
                        </a:spcBef>
                        <a:spcAft>
                          <a:spcPts val="0"/>
                        </a:spcAft>
                        <a:buClrTx/>
                        <a:buSzTx/>
                        <a:buFontTx/>
                        <a:buNone/>
                        <a:tabLst/>
                        <a:defRPr/>
                      </a:pP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علاوه بر استفاده از «هشت گام سریع» انصراف گفته شود:</a:t>
                      </a: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191107638"/>
                  </a:ext>
                </a:extLst>
              </a:tr>
              <a:tr h="857659">
                <a:tc>
                  <a:txBody>
                    <a:bodyPr/>
                    <a:lstStyle/>
                    <a:p>
                      <a:pPr marL="0" marR="0" algn="ctr" defTabSz="914126" rtl="1" eaLnBrk="1" latinLnBrk="0" hangingPunct="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کم بودن تاب آوری به دلایل مختلف</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126" rtl="1" eaLnBrk="1" latinLnBrk="0" hangingPunct="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کم بودن تاب آوری به دلایل فکری، روانی، موقعیتی و</a:t>
                      </a:r>
                      <a:r>
                        <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defTabSz="914126" rtl="1" eaLnBrk="1" latinLnBrk="0" hangingPunct="1">
                        <a:lnSpc>
                          <a:spcPct val="130000"/>
                        </a:lnSpc>
                        <a:spcBef>
                          <a:spcPts val="0"/>
                        </a:spcBef>
                        <a:spcAft>
                          <a:spcPts val="0"/>
                        </a:spcAft>
                      </a:pP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گفتگو، می‌تواند کمک به اطمینان قلبی او داشته باشد. </a:t>
                      </a: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 تصمیم بگیر طاقت بیاری و بایستی؛ حتماً می تونی و خدا هم کمکت می کنه. اگه جاهایی هم سختی‌ای داشته باشی، ارزشش رو داره و بالاخره سختی تموم میشه. ولی مهمه که جان فرزندت رو حفظ کنی و دچار عوارض جسمی و روحی هم نشی»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9258989"/>
                  </a:ext>
                </a:extLst>
              </a:tr>
              <a:tr h="1621114">
                <a:tc>
                  <a:txBody>
                    <a:bodyPr/>
                    <a:lstStyle/>
                    <a:p>
                      <a:pPr marL="0" marR="0" algn="ctr" defTabSz="914126" rtl="1" eaLnBrk="1" latinLnBrk="0" hangingPunct="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تحمل نکردن روانی فرزند</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126" rtl="1" eaLnBrk="1" latinLnBrk="0" hangingPunct="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ترس از دشواری تحمل فرزند جدید به دلیل دشواری مدیریت فرزند قبلی به خاطر پرجنب و جوش بودن وی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189317677"/>
                  </a:ext>
                </a:extLst>
              </a:tr>
              <a:tr h="943916">
                <a:tc>
                  <a:txBody>
                    <a:bodyPr/>
                    <a:lstStyle/>
                    <a:p>
                      <a:pPr marL="0" marR="0" algn="ctr" defTabSz="914126" rtl="1" eaLnBrk="1" latinLnBrk="0" hangingPunct="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رفاه طلبی و مسئولیت گریزی</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126" rtl="1" eaLnBrk="1" latinLnBrk="0" hangingPunct="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رفاه طلبی و تمایل به فرار از مسئولیت‌های زحمت‌دار</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126" rtl="1" eaLnBrk="1" latinLnBrk="0" hangingPunct="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تلاش </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کنید با اشاره به زیبایی‌های تلاش و ساده زیستی، به حفظ جنینش کمک کنید.</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774838"/>
                  </a:ext>
                </a:extLst>
              </a:tr>
            </a:tbl>
          </a:graphicData>
        </a:graphic>
      </p:graphicFrame>
    </p:spTree>
    <p:extLst>
      <p:ext uri="{BB962C8B-B14F-4D97-AF65-F5344CB8AC3E}">
        <p14:creationId xmlns:p14="http://schemas.microsoft.com/office/powerpoint/2010/main" val="68567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47858" y="377024"/>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dirty="0" smtClean="0">
                <a:solidFill>
                  <a:prstClr val="black"/>
                </a:solidFill>
                <a:cs typeface="B Titr" panose="00000700000000000000" pitchFamily="2" charset="-78"/>
              </a:rPr>
              <a:t>10-نگرانی </a:t>
            </a:r>
            <a:r>
              <a:rPr lang="fa-IR" sz="2200" dirty="0">
                <a:solidFill>
                  <a:prstClr val="black"/>
                </a:solidFill>
                <a:cs typeface="B Titr" panose="00000700000000000000" pitchFamily="2" charset="-78"/>
              </a:rPr>
              <a:t>از آشفتگی روانی مفرط والدین یا یکی از آنها</a:t>
            </a:r>
            <a:endParaRPr lang="en-US" sz="2200" dirty="0">
              <a:solidFill>
                <a:prstClr val="black"/>
              </a:solidFill>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3" name="Content Placeholder 2"/>
          <p:cNvGraphicFramePr>
            <a:graphicFrameLocks noGrp="1"/>
          </p:cNvGraphicFramePr>
          <p:nvPr>
            <p:ph idx="1"/>
            <p:extLst/>
          </p:nvPr>
        </p:nvGraphicFramePr>
        <p:xfrm>
          <a:off x="1192464" y="1524001"/>
          <a:ext cx="10286998" cy="4267199"/>
        </p:xfrm>
        <a:graphic>
          <a:graphicData uri="http://schemas.openxmlformats.org/drawingml/2006/table">
            <a:tbl>
              <a:tblPr rtl="1" firstRow="1" firstCol="1" bandRow="1"/>
              <a:tblGrid>
                <a:gridCol w="1612425">
                  <a:extLst>
                    <a:ext uri="{9D8B030D-6E8A-4147-A177-3AD203B41FA5}">
                      <a16:colId xmlns:a16="http://schemas.microsoft.com/office/drawing/2014/main" val="3398761354"/>
                    </a:ext>
                  </a:extLst>
                </a:gridCol>
                <a:gridCol w="2544823">
                  <a:extLst>
                    <a:ext uri="{9D8B030D-6E8A-4147-A177-3AD203B41FA5}">
                      <a16:colId xmlns:a16="http://schemas.microsoft.com/office/drawing/2014/main" val="3370675589"/>
                    </a:ext>
                  </a:extLst>
                </a:gridCol>
                <a:gridCol w="6129750">
                  <a:extLst>
                    <a:ext uri="{9D8B030D-6E8A-4147-A177-3AD203B41FA5}">
                      <a16:colId xmlns:a16="http://schemas.microsoft.com/office/drawing/2014/main" val="4028270988"/>
                    </a:ext>
                  </a:extLst>
                </a:gridCol>
              </a:tblGrid>
              <a:tr h="968527">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نوع آَشفتگی</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lvl="0" indent="0" algn="ctr" defTabSz="914126" rtl="1" eaLnBrk="1" fontAlgn="auto" latinLnBrk="0" hangingPunct="1">
                        <a:lnSpc>
                          <a:spcPct val="130000"/>
                        </a:lnSpc>
                        <a:spcBef>
                          <a:spcPts val="0"/>
                        </a:spcBef>
                        <a:spcAft>
                          <a:spcPts val="0"/>
                        </a:spcAft>
                        <a:buClrTx/>
                        <a:buSzTx/>
                        <a:buFontTx/>
                        <a:buNone/>
                        <a:tabLst/>
                        <a:defRPr/>
                      </a:pPr>
                      <a:r>
                        <a:rPr kumimoji="0" lang="ar-SA" sz="1600" b="0" i="0" u="none" strike="noStrike" kern="1200" cap="none" spc="0" normalizeH="0" baseline="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kumimoji="0" lang="en-US" sz="1600" b="0" i="0" u="none" strike="noStrike" kern="1200" cap="none" spc="0" normalizeH="0" baseline="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424964144"/>
                  </a:ext>
                </a:extLst>
              </a:tr>
              <a:tr h="1199517">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آشفتگی و اختلال عمومی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آشفتگی‌ها و اختلالات روانی عمومی همچون بدبینی به زندگی و جهان، اختلال دوقطبی، تمایل به خودکشی و</a:t>
                      </a:r>
                      <a:r>
                        <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به </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او آرامش بدهید و اگر موضوع تخصصی بود، به روانپزشک یا روانشناس که نسبت به عدم توصیه وی به سقط عمدی اطمینانی داشته باشید ارجاع دهید. در صورت عدم آشنایی با رویکرد متخصصین، از شبکه کمک بگیرید.</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72429"/>
                  </a:ext>
                </a:extLst>
              </a:tr>
              <a:tr h="2099155">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تنفر شدید از همسر</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تنفر شدید از همسر در حد نگرانی از شبیه شدن فرزند به همسر</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گاهی فکر می‌کنیم یه چیزی برامون بد هست ولی ممکنه واقعیتش این نباشه. ممکنه همون چیزی باشه که قراره زندگی ما رو عوض کنه. همسرت یه روزی محبوبت بوده. شاید حضور این بچه باعث بشه دوباره به اون دوران برگردید و دیگه دوست داشته باشی با دیدنش یاد عشقت بیفتی. از طرف دیگه، چقدر مهمه که بچه به کی شبیه شده؟ مهم خودشه که یه انسان مستقله و ادامه وجود تو هم هست. ضمن اینکه نمیتونیم به خاطر حال خودمون، به حق زندگی یه انسان دیگه تعرض کنیم.»</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1745938"/>
                  </a:ext>
                </a:extLst>
              </a:tr>
            </a:tbl>
          </a:graphicData>
        </a:graphic>
      </p:graphicFrame>
    </p:spTree>
    <p:extLst>
      <p:ext uri="{BB962C8B-B14F-4D97-AF65-F5344CB8AC3E}">
        <p14:creationId xmlns:p14="http://schemas.microsoft.com/office/powerpoint/2010/main" val="2975513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sp>
        <p:nvSpPr>
          <p:cNvPr id="2" name="Title 1">
            <a:extLst>
              <a:ext uri="{FF2B5EF4-FFF2-40B4-BE49-F238E27FC236}">
                <a16:creationId xmlns:a16="http://schemas.microsoft.com/office/drawing/2014/main" id="{8890C058-038F-3DA7-1E47-B353E9A096F6}"/>
              </a:ext>
            </a:extLst>
          </p:cNvPr>
          <p:cNvSpPr>
            <a:spLocks noGrp="1"/>
          </p:cNvSpPr>
          <p:nvPr>
            <p:ph type="title"/>
          </p:nvPr>
        </p:nvSpPr>
        <p:spPr>
          <a:xfrm>
            <a:off x="1446212" y="381000"/>
            <a:ext cx="10363200" cy="518755"/>
          </a:xfrm>
          <a:solidFill>
            <a:srgbClr val="FF93FF"/>
          </a:solidFill>
        </p:spPr>
        <p:txBody>
          <a:bodyPr>
            <a:noAutofit/>
          </a:body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تعاریف مرتبط با اصطلاحات این بسته خدمت</a:t>
            </a:r>
            <a:endParaRPr lang="en-US" sz="2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7" name="Content Placeholder 2">
            <a:extLst>
              <a:ext uri="{FF2B5EF4-FFF2-40B4-BE49-F238E27FC236}">
                <a16:creationId xmlns:a16="http://schemas.microsoft.com/office/drawing/2014/main" id="{455C8192-D39D-C100-1604-97FD692D963A}"/>
              </a:ext>
            </a:extLst>
          </p:cNvPr>
          <p:cNvSpPr>
            <a:spLocks noGrp="1"/>
          </p:cNvSpPr>
          <p:nvPr>
            <p:ph idx="1"/>
          </p:nvPr>
        </p:nvSpPr>
        <p:spPr>
          <a:xfrm>
            <a:off x="768747" y="1088854"/>
            <a:ext cx="11046004" cy="5530222"/>
          </a:xfrm>
        </p:spPr>
        <p:txBody>
          <a:bodyPr>
            <a:normAutofit/>
          </a:bodyPr>
          <a:lstStyle/>
          <a:p>
            <a:pPr marL="342900" marR="0" lvl="0" indent="-342900" algn="just" rtl="1">
              <a:lnSpc>
                <a:spcPct val="150000"/>
              </a:lnSpc>
              <a:spcBef>
                <a:spcPts val="1200"/>
              </a:spcBef>
              <a:spcAft>
                <a:spcPts val="1200"/>
              </a:spcAft>
              <a:buClr>
                <a:srgbClr val="7030A0"/>
              </a:buClr>
              <a:buFont typeface="Symbol" panose="05050102010706020507" pitchFamily="18" charset="2"/>
              <a:buChar char=""/>
            </a:pPr>
            <a:r>
              <a:rPr lang="fa-IR" sz="2400" b="1" dirty="0">
                <a:latin typeface="Times New Roman" panose="02020603050405020304" pitchFamily="18" charset="0"/>
                <a:ea typeface="Calibri" panose="020F0502020204030204" pitchFamily="34" charset="0"/>
                <a:cs typeface="B Nazanin" panose="00000400000000000000" pitchFamily="2" charset="-78"/>
              </a:rPr>
              <a:t>ارائه دهنده خدمت: </a:t>
            </a:r>
            <a:r>
              <a:rPr lang="fa-IR" sz="2400" b="1" dirty="0">
                <a:effectLst/>
                <a:latin typeface="Times New Roman" panose="02020603050405020304" pitchFamily="18" charset="0"/>
                <a:ea typeface="Calibri" panose="020F0502020204030204" pitchFamily="34" charset="0"/>
                <a:cs typeface="B Nazanin" panose="00000400000000000000" pitchFamily="2" charset="-78"/>
              </a:rPr>
              <a:t>مخاطبان این بسته خدمت </a:t>
            </a:r>
            <a:endParaRPr lang="en-US" sz="2400" b="1" dirty="0">
              <a:effectLst/>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50000"/>
              </a:lnSpc>
              <a:spcBef>
                <a:spcPts val="1200"/>
              </a:spcBef>
              <a:spcAft>
                <a:spcPts val="1200"/>
              </a:spcAft>
              <a:buClr>
                <a:srgbClr val="7030A0"/>
              </a:buClr>
              <a:buFont typeface="Symbol" panose="05050102010706020507" pitchFamily="18" charset="2"/>
              <a:buChar char=""/>
            </a:pPr>
            <a:r>
              <a:rPr lang="fa-IR" sz="2400" b="1" dirty="0">
                <a:latin typeface="Times New Roman" panose="02020603050405020304" pitchFamily="18" charset="0"/>
                <a:ea typeface="Calibri" panose="020F0502020204030204" pitchFamily="34" charset="0"/>
                <a:cs typeface="B Nazanin" panose="00000400000000000000" pitchFamily="2" charset="-78"/>
              </a:rPr>
              <a:t>مراجعه کننده:</a:t>
            </a:r>
            <a:r>
              <a:rPr lang="fa-IR" sz="2400" dirty="0">
                <a:effectLst/>
                <a:latin typeface="Times New Roman" panose="02020603050405020304" pitchFamily="18" charset="0"/>
                <a:ea typeface="Calibri" panose="020F0502020204030204" pitchFamily="34" charset="0"/>
                <a:cs typeface="B Nazanin" panose="00000400000000000000" pitchFamily="2" charset="-78"/>
              </a:rPr>
              <a:t> </a:t>
            </a:r>
            <a:r>
              <a:rPr lang="fa-IR" sz="2400" b="1" dirty="0">
                <a:effectLst/>
                <a:latin typeface="Times New Roman" panose="02020603050405020304" pitchFamily="18" charset="0"/>
                <a:ea typeface="Calibri" panose="020F0502020204030204" pitchFamily="34" charset="0"/>
                <a:cs typeface="B Nazanin" panose="00000400000000000000" pitchFamily="2" charset="-78"/>
              </a:rPr>
              <a:t>کسی که به ارائه کننده خدمت برای دریافت اطلاعات نسبت به موضوع سقط عمدی یا دیگر موضوعات حوزه بهداشت و درمان مراجعه کرده است.</a:t>
            </a:r>
            <a:endParaRPr lang="en-US" sz="2400" b="1" dirty="0">
              <a:effectLst/>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50000"/>
              </a:lnSpc>
              <a:spcBef>
                <a:spcPts val="1200"/>
              </a:spcBef>
              <a:spcAft>
                <a:spcPts val="1200"/>
              </a:spcAft>
              <a:buClr>
                <a:srgbClr val="7030A0"/>
              </a:buClr>
              <a:buFont typeface="Symbol" panose="05050102010706020507" pitchFamily="18" charset="2"/>
              <a:buChar char=""/>
            </a:pPr>
            <a:r>
              <a:rPr lang="fa-IR" sz="2400" b="1" dirty="0">
                <a:latin typeface="Times New Roman" panose="02020603050405020304" pitchFamily="18" charset="0"/>
                <a:ea typeface="Calibri" panose="020F0502020204030204" pitchFamily="34" charset="0"/>
                <a:cs typeface="B Nazanin" panose="00000400000000000000" pitchFamily="2" charset="-78"/>
              </a:rPr>
              <a:t>سمن‌ها:</a:t>
            </a:r>
            <a:r>
              <a:rPr lang="fa-IR" sz="2400" b="1" dirty="0">
                <a:effectLst/>
                <a:latin typeface="Times New Roman" panose="02020603050405020304" pitchFamily="18" charset="0"/>
                <a:ea typeface="Calibri" panose="020F0502020204030204" pitchFamily="34" charset="0"/>
                <a:cs typeface="B Nazanin" panose="00000400000000000000" pitchFamily="2" charset="-78"/>
              </a:rPr>
              <a:t> سازمان‌های مردم نهاد. این مجموعه‌ها با مدیریت مردمی، در موضوع و مسئله‌ای مشخص، به فعالیت می‌پردازند.</a:t>
            </a:r>
            <a:endParaRPr lang="en-US" sz="2400" b="1" dirty="0">
              <a:effectLst/>
              <a:latin typeface="Times New Roman" panose="02020603050405020304" pitchFamily="18" charset="0"/>
              <a:ea typeface="Calibri" panose="020F0502020204030204" pitchFamily="34" charset="0"/>
              <a:cs typeface="B Nazanin" panose="00000400000000000000" pitchFamily="2" charset="-78"/>
            </a:endParaRPr>
          </a:p>
          <a:p>
            <a:pPr marL="342900" marR="0" lvl="0" indent="-342900" algn="just" rtl="1">
              <a:lnSpc>
                <a:spcPct val="150000"/>
              </a:lnSpc>
              <a:spcBef>
                <a:spcPts val="1200"/>
              </a:spcBef>
              <a:spcAft>
                <a:spcPts val="1200"/>
              </a:spcAft>
              <a:buClr>
                <a:srgbClr val="7030A0"/>
              </a:buClr>
              <a:buFont typeface="Symbol" panose="05050102010706020507" pitchFamily="18" charset="2"/>
              <a:buChar char=""/>
            </a:pPr>
            <a:r>
              <a:rPr lang="fa-IR" sz="2400" b="1" dirty="0">
                <a:latin typeface="Times New Roman" panose="02020603050405020304" pitchFamily="18" charset="0"/>
                <a:ea typeface="Calibri" panose="020F0502020204030204" pitchFamily="34" charset="0"/>
                <a:cs typeface="B Nazanin" panose="00000400000000000000" pitchFamily="2" charset="-78"/>
              </a:rPr>
              <a:t>مرکز نفس (نجات فرزندان از سقط): </a:t>
            </a:r>
            <a:r>
              <a:rPr lang="fa-IR" sz="2400" b="1" dirty="0">
                <a:effectLst/>
                <a:latin typeface="Times New Roman" panose="02020603050405020304" pitchFamily="18" charset="0"/>
                <a:ea typeface="Calibri" panose="020F0502020204030204" pitchFamily="34" charset="0"/>
                <a:cs typeface="B Nazanin" panose="00000400000000000000" pitchFamily="2" charset="-78"/>
              </a:rPr>
              <a:t>مجموعه‌ای مردمی که در راستای انصراف از سقط عمدی جنین فعالیت می‌کند و با وزارت بهداشت و دانشگاه‌های علوم پزشکی، تعامل دارد.</a:t>
            </a:r>
            <a:endParaRPr lang="en-US" sz="2400" b="1" dirty="0">
              <a:effectLst/>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150000"/>
              </a:lnSpc>
              <a:spcBef>
                <a:spcPts val="1200"/>
              </a:spcBef>
              <a:spcAft>
                <a:spcPts val="1200"/>
              </a:spcAft>
              <a:buClr>
                <a:srgbClr val="7030A0"/>
              </a:buClr>
              <a:buNone/>
            </a:pPr>
            <a:endParaRPr lang="en-US" sz="2400" b="1" dirty="0">
              <a:effectLst/>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28802861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11-</a:t>
            </a:r>
            <a:r>
              <a:rPr lang="ar-SA"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پیچیدگی </a:t>
            </a:r>
            <a:r>
              <a:rPr lang="ar-SA"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شرایط بارداری به دلیل غیرمتعهدانه بودن </a:t>
            </a:r>
            <a:r>
              <a:rPr lang="ar-SA"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ارتباط</a:t>
            </a:r>
            <a:endParaRPr lang="en-US" sz="2200" dirty="0">
              <a:solidFill>
                <a:schemeClr val="tx1">
                  <a:lumMod val="85000"/>
                  <a:lumOff val="15000"/>
                </a:schemeClr>
              </a:solidFill>
            </a:endParaRP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48227" y="1043692"/>
            <a:ext cx="10893427"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marR="0" indent="0" algn="just" rtl="1">
              <a:lnSpc>
                <a:spcPct val="130000"/>
              </a:lnSpc>
              <a:spcBef>
                <a:spcPts val="0"/>
              </a:spcBef>
              <a:spcAft>
                <a:spcPts val="0"/>
              </a:spcAft>
              <a:buNone/>
            </a:pPr>
            <a:r>
              <a:rPr lang="ar-SA" sz="2000" b="1" dirty="0">
                <a:solidFill>
                  <a:schemeClr val="tx1"/>
                </a:solidFill>
                <a:latin typeface="Calibri" panose="020F0502020204030204" pitchFamily="34" charset="0"/>
                <a:ea typeface="Times New Roman" panose="02020603050405020304" pitchFamily="18" charset="0"/>
                <a:cs typeface="B Nazanin" panose="00000400000000000000" pitchFamily="2" charset="-78"/>
              </a:rPr>
              <a:t>راهکارهای مشترک در</a:t>
            </a:r>
            <a:r>
              <a:rPr lang="ar-SA" sz="2000" b="1" dirty="0">
                <a:solidFill>
                  <a:schemeClr val="tx1"/>
                </a:solidFill>
                <a:latin typeface="Times New Roman" panose="02020603050405020304" pitchFamily="18" charset="0"/>
                <a:ea typeface="Calibri" panose="020F0502020204030204" pitchFamily="34" charset="0"/>
                <a:cs typeface="B Nazanin" panose="00000400000000000000" pitchFamily="2" charset="-78"/>
              </a:rPr>
              <a:t> پیچیدگی شرایط بارداری به دلیل روابط غیرمتعهدانه (غیر از مورد شک در تعلق بیولوژیکی به خود):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این نوع از مسائل، جزو پیچیده‌ترین انواع مسئله‌هایی است که در چالش حفظ جنین، خانواده با آن روبرو است. یافتن راه حل مسئله‌های این نوع، به دلیل پیچیدگی، وابستگی به شرایط افراد، وابستگی به کشش و ظرفیت افراد و ... دشوارتر است و به تدریج شکل می‌گیرد و در مواردی ممکن است نیاز به ابتکارهای تازه‌ای هم داشته باشد. در اینجا برای جلوگیری از ابتکارات و خلاقیت‌ها، تمرکز اصلی خود را بر ارائه چارچوب‌های کلی در این مورد قرار می‌دهیم تا خودتان بتوانید با کمک این چارچوب‌ها، به طراحی و تأمل بپردازید و به مراجعه کننده برای یافتن راه برون رفت از این شرایط کمکی کنید. چارچوب‌ها و نکات به این شرح است</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endPar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marR="0" indent="0" algn="just" rtl="1">
              <a:lnSpc>
                <a:spcPct val="130000"/>
              </a:lnSpc>
              <a:spcBef>
                <a:spcPts val="0"/>
              </a:spcBef>
              <a:spcAft>
                <a:spcPts val="0"/>
              </a:spcAft>
              <a:buNone/>
            </a:pP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lvl="0" indent="0" algn="just" rtl="1">
              <a:lnSpc>
                <a:spcPct val="160000"/>
              </a:lnSpc>
              <a:spcBef>
                <a:spcPts val="0"/>
              </a:spcBef>
              <a:spcAft>
                <a:spcPts val="0"/>
              </a:spcAft>
              <a:buNone/>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1.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توجه شود که بر اساس پژوهش‌های صورت گرفته، نسبت این موارد در مقایسه با کل سقط‌های صورت گرفته زیاد نیست. از سوی دیگر بسیاری از این موارد قابل شناسایی نبوده و متأسفانه مراجعه‌ای نمی‌کنند.</a:t>
            </a:r>
            <a:endParaRPr lang="en-US"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lvl="0" indent="0" algn="just" rtl="1">
              <a:lnSpc>
                <a:spcPct val="200000"/>
              </a:lnSpc>
              <a:spcBef>
                <a:spcPts val="0"/>
              </a:spcBef>
              <a:spcAft>
                <a:spcPts val="0"/>
              </a:spcAft>
              <a:buNone/>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2.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بنا بر تحلیل‌های اخلاقی و نیز دیدگاه‌های فقهای اسلامی، این موارد هم مجوز سقط و گرفتن جان جنین نیست و بنابراین در این موارد نیز بنا بر حفظ جنین است.</a:t>
            </a:r>
            <a:endParaRPr lang="en-US"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r" rtl="1" eaLnBrk="1" fontAlgn="auto" hangingPunct="1">
              <a:spcAft>
                <a:spcPts val="0"/>
              </a:spcAft>
              <a:buNone/>
              <a:defRPr/>
            </a:pPr>
            <a:endParaRPr lang="en-US" dirty="0">
              <a:solidFill>
                <a:schemeClr val="tx1">
                  <a:lumMod val="75000"/>
                  <a:lumOff val="25000"/>
                </a:schemeClr>
              </a:solidFil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643"/>
            <a:ext cx="1560173" cy="1483992"/>
          </a:xfrm>
          <a:prstGeom prst="rect">
            <a:avLst/>
          </a:prstGeom>
        </p:spPr>
      </p:pic>
    </p:spTree>
    <p:extLst>
      <p:ext uri="{BB962C8B-B14F-4D97-AF65-F5344CB8AC3E}">
        <p14:creationId xmlns:p14="http://schemas.microsoft.com/office/powerpoint/2010/main" val="317763212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11-</a:t>
            </a:r>
            <a:r>
              <a:rPr lang="ar-SA"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پیچیدگی </a:t>
            </a:r>
            <a:r>
              <a:rPr lang="ar-SA"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شرایط بارداری به دلیل غیرمتعهدانه بودن </a:t>
            </a:r>
            <a:r>
              <a:rPr lang="ar-SA"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ارتباط</a:t>
            </a: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 ( ادامه )</a:t>
            </a:r>
            <a:endParaRPr lang="en-US" sz="2200" dirty="0">
              <a:solidFill>
                <a:schemeClr val="tx1">
                  <a:lumMod val="85000"/>
                  <a:lumOff val="15000"/>
                </a:schemeClr>
              </a:solidFill>
            </a:endParaRP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48227" y="1295400"/>
            <a:ext cx="10893427"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rtl="1">
              <a:lnSpc>
                <a:spcPct val="150000"/>
              </a:lnSpc>
              <a:spcBef>
                <a:spcPts val="0"/>
              </a:spcBef>
              <a:spcAft>
                <a:spcPts val="0"/>
              </a:spcAft>
              <a:buNone/>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3.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می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دانیم حتی در جایی که منشأ شکل گیری جنین، تصمیم یا اقدام نادرستی بوده باشد، اکنون که جنین شکل گرفته، لازم است همگی تلاش کنند موارد ذیل به خوبی مدیریت شود:</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lvl="1" algn="just" rtl="1">
              <a:lnSpc>
                <a:spcPct val="150000"/>
              </a:lnSpc>
              <a:spcBef>
                <a:spcPts val="0"/>
              </a:spcBef>
              <a:spcAft>
                <a:spcPts val="0"/>
              </a:spcAft>
              <a:buFont typeface="Wingdings" panose="05000000000000000000" pitchFamily="2" charset="2"/>
              <a:buChar char="ü"/>
            </a:pP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مراقبت برای سپری کردن دوران بارداری در بهترین شرایطی که امکان پذیر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است،</a:t>
            </a:r>
            <a:endParaRPr lang="en-US"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lvl="1" algn="just" rtl="1">
              <a:lnSpc>
                <a:spcPct val="150000"/>
              </a:lnSpc>
              <a:spcBef>
                <a:spcPts val="0"/>
              </a:spcBef>
              <a:spcAft>
                <a:spcPts val="0"/>
              </a:spcAft>
              <a:buFont typeface="Wingdings" panose="05000000000000000000" pitchFamily="2" charset="2"/>
              <a:buChar char="ü"/>
            </a:pP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تدبیر درباره نحوه سرپرستی طفل بعد از تولد با ترجیح اینکه از پدر و مادر خود دور نشود،</a:t>
            </a:r>
            <a:endParaRPr lang="en-US"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lvl="1" algn="just" rtl="1">
              <a:lnSpc>
                <a:spcPct val="150000"/>
              </a:lnSpc>
              <a:spcBef>
                <a:spcPts val="0"/>
              </a:spcBef>
              <a:spcAft>
                <a:spcPts val="0"/>
              </a:spcAft>
              <a:buFont typeface="Wingdings" panose="05000000000000000000" pitchFamily="2" charset="2"/>
              <a:buChar char="ü"/>
            </a:pP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حفظ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بیشتر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آبروی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پدر، مادر و طفل و حفظ اسرار آنان (روشن است برای اقداماتی که ضروری است (مثل پیگیری‌های حقوقی، پیگیری برای حفظ مادر و جنین و مراقبت از آنان و ...)، می‌توان افرادی را برای کمک در جریان قرار داد ولی تا جایی که ممکن است، باید افراد کمتری مطلع شوند.</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lvl="0" indent="0" algn="just" rtl="1">
              <a:lnSpc>
                <a:spcPct val="150000"/>
              </a:lnSpc>
              <a:spcBef>
                <a:spcPts val="0"/>
              </a:spcBef>
              <a:spcAft>
                <a:spcPts val="0"/>
              </a:spcAft>
              <a:buNone/>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4.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در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مواردی که جنین خارج از بستر ازدواج است، احکام خاص و محرومیت‌هایی دارد اما این دلیل بر گناهکار بودن و محرومیت از رشد نیست. بر اساس نگاه دینی نیاز به مراقبت‌های بیشتری خواهد داشت و زمینه آسیب دارد اما هیچ کدام از اینها دلیل بر گرفتن حق حیات از او نبوده و موجب مجاز شدن سقط عمدی جنین نیست. با وجود دشواری‌ها، بازهم باید حفظ شود و شاید حفظ این بچه‌ها موجب شود روابط غیرمتعهدانه نیز کاهش یابد</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643"/>
            <a:ext cx="1560173" cy="1483992"/>
          </a:xfrm>
          <a:prstGeom prst="rect">
            <a:avLst/>
          </a:prstGeom>
        </p:spPr>
      </p:pic>
    </p:spTree>
    <p:extLst>
      <p:ext uri="{BB962C8B-B14F-4D97-AF65-F5344CB8AC3E}">
        <p14:creationId xmlns:p14="http://schemas.microsoft.com/office/powerpoint/2010/main" val="60831037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D79D3F2-87E5-51B1-2FD8-9D5AF0D0C5D1}"/>
              </a:ext>
            </a:extLst>
          </p:cNvPr>
          <p:cNvSpPr>
            <a:spLocks noGrp="1"/>
          </p:cNvSpPr>
          <p:nvPr>
            <p:ph type="title"/>
          </p:nvPr>
        </p:nvSpPr>
        <p:spPr bwMode="auto">
          <a:xfrm>
            <a:off x="1369835" y="192408"/>
            <a:ext cx="10131604" cy="645792"/>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11-</a:t>
            </a:r>
            <a:r>
              <a:rPr lang="ar-SA"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پیچیدگی </a:t>
            </a:r>
            <a:r>
              <a:rPr lang="ar-SA"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شرایط بارداری به دلیل غیرمتعهدانه بودن </a:t>
            </a:r>
            <a:r>
              <a:rPr lang="ar-SA"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ارتباط</a:t>
            </a: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 ( ادامه )</a:t>
            </a:r>
            <a:endParaRPr lang="en-US" sz="2200" dirty="0">
              <a:solidFill>
                <a:schemeClr val="tx1">
                  <a:lumMod val="85000"/>
                  <a:lumOff val="15000"/>
                </a:schemeClr>
              </a:solidFill>
            </a:endParaRPr>
          </a:p>
        </p:txBody>
      </p:sp>
      <p:sp>
        <p:nvSpPr>
          <p:cNvPr id="5" name="Content Placeholder 2">
            <a:extLst>
              <a:ext uri="{FF2B5EF4-FFF2-40B4-BE49-F238E27FC236}">
                <a16:creationId xmlns:a16="http://schemas.microsoft.com/office/drawing/2014/main" id="{054F0BC6-9439-3D81-9626-728CC64FCD99}"/>
              </a:ext>
            </a:extLst>
          </p:cNvPr>
          <p:cNvSpPr>
            <a:spLocks noGrp="1"/>
          </p:cNvSpPr>
          <p:nvPr>
            <p:ph idx="1"/>
          </p:nvPr>
        </p:nvSpPr>
        <p:spPr bwMode="auto">
          <a:xfrm>
            <a:off x="648227" y="1143000"/>
            <a:ext cx="10893427" cy="515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lvl="0" indent="0" algn="just" rtl="1">
              <a:lnSpc>
                <a:spcPct val="150000"/>
              </a:lnSpc>
              <a:spcBef>
                <a:spcPts val="0"/>
              </a:spcBef>
              <a:spcAft>
                <a:spcPts val="0"/>
              </a:spcAft>
              <a:buNone/>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5.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توجه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شود که خدایی که «رب: مربی و پرورش دهنده» همه ما و دیگر جهانیان (رب العالمین) است، پروردگار این طفل هم هست.</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lvl="0" indent="0" algn="just" rtl="1">
              <a:lnSpc>
                <a:spcPct val="150000"/>
              </a:lnSpc>
              <a:spcBef>
                <a:spcPts val="0"/>
              </a:spcBef>
              <a:spcAft>
                <a:spcPts val="0"/>
              </a:spcAft>
              <a:buNone/>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6.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روشن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است که سرپرستی طفلی که در ازدواج موقت یا پنهان یا ... شکل گرفته، ممکن است دشوارتر از موارد دیگر باشد اما باید تلاش شود از پدر و مادر بیولوژیک خود دور نشود اما در صورتی که امکان سرپرستی توسط والدین فعلی به هیچ وجه وجود ندارد، سازمان بهزیستی به نمایندگی از حاکمیت وظیفه دارد ضمن به عهده گرفتن سرپرستی وی، برای رتق و فتق کلیه امور وی اقدام نماید. حتی در صورتی که مواردی از نیازهای طفل نیازمند حکم قضایی باشد، این امر لازم است از طریق قوه قضاییه پیگیری شود و وظیفه حاکمیت است اجازه ندهد امور طفل زمین بماند.</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lvl="0" indent="0" algn="just" rtl="1">
              <a:lnSpc>
                <a:spcPct val="150000"/>
              </a:lnSpc>
              <a:spcBef>
                <a:spcPts val="0"/>
              </a:spcBef>
              <a:spcAft>
                <a:spcPts val="0"/>
              </a:spcAft>
              <a:buNone/>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7. </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در </a:t>
            </a:r>
            <a:r>
              <a:rPr lang="ar-SA"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نهایت، راه حل‌های مبتکرانه بر اساس موقعیت می‌تواند دنبال شود. برای نمونه، ممکن است از راهکارهایی همچون اعلام رسمی ازدواج پدر و مادر، طی کردن دوران بارداری در شهر دیگر، دریافت حکم قضایی برای مواردی همچون شناسنامه آبرومند (در جایی که هویت پدر نامعلوم است)، یافتن سرپرست جدید توسط بهزیستی و ... استفاده شود که البته این نمونه‌ها فقط جهت توجه دادن به خاص و پیچیده بودن راه حل‌ها بود و قابل تجویز عمومی نیست</a:t>
            </a:r>
            <a:r>
              <a:rPr lang="ar-SA"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643"/>
            <a:ext cx="1560173" cy="1483992"/>
          </a:xfrm>
          <a:prstGeom prst="rect">
            <a:avLst/>
          </a:prstGeom>
        </p:spPr>
      </p:pic>
    </p:spTree>
    <p:extLst>
      <p:ext uri="{BB962C8B-B14F-4D97-AF65-F5344CB8AC3E}">
        <p14:creationId xmlns:p14="http://schemas.microsoft.com/office/powerpoint/2010/main" val="83618376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CF5CF68-2A90-5AC8-CCA0-14A265685D57}"/>
              </a:ext>
            </a:extLst>
          </p:cNvPr>
          <p:cNvSpPr>
            <a:spLocks noGrp="1"/>
          </p:cNvSpPr>
          <p:nvPr>
            <p:ph type="title"/>
          </p:nvPr>
        </p:nvSpPr>
        <p:spPr bwMode="auto">
          <a:xfrm>
            <a:off x="1534424" y="365125"/>
            <a:ext cx="10038771" cy="644994"/>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algn="just" rtl="1">
              <a:lnSpc>
                <a:spcPct val="130000"/>
              </a:lnSpc>
              <a:spcBef>
                <a:spcPts val="600"/>
              </a:spcBef>
              <a:spcAft>
                <a:spcPts val="0"/>
              </a:spcAft>
            </a:pPr>
            <a:r>
              <a:rPr lang="ar-SA"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بررسی بر اساس برخی موقعیت‌ها</a:t>
            </a:r>
            <a:endParaRPr lang="en-US"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endParaRPr>
          </a:p>
        </p:txBody>
      </p:sp>
      <p:graphicFrame>
        <p:nvGraphicFramePr>
          <p:cNvPr id="2" name="Content Placeholder 1"/>
          <p:cNvGraphicFramePr>
            <a:graphicFrameLocks noGrp="1"/>
          </p:cNvGraphicFramePr>
          <p:nvPr>
            <p:ph idx="1"/>
            <p:extLst/>
          </p:nvPr>
        </p:nvGraphicFramePr>
        <p:xfrm>
          <a:off x="531812" y="1524000"/>
          <a:ext cx="11429999" cy="4114800"/>
        </p:xfrm>
        <a:graphic>
          <a:graphicData uri="http://schemas.openxmlformats.org/drawingml/2006/table">
            <a:tbl>
              <a:tblPr rtl="1" firstRow="1" firstCol="1" bandRow="1"/>
              <a:tblGrid>
                <a:gridCol w="1537549">
                  <a:extLst>
                    <a:ext uri="{9D8B030D-6E8A-4147-A177-3AD203B41FA5}">
                      <a16:colId xmlns:a16="http://schemas.microsoft.com/office/drawing/2014/main" val="2017075616"/>
                    </a:ext>
                  </a:extLst>
                </a:gridCol>
                <a:gridCol w="3049860">
                  <a:extLst>
                    <a:ext uri="{9D8B030D-6E8A-4147-A177-3AD203B41FA5}">
                      <a16:colId xmlns:a16="http://schemas.microsoft.com/office/drawing/2014/main" val="935735102"/>
                    </a:ext>
                  </a:extLst>
                </a:gridCol>
                <a:gridCol w="6842590">
                  <a:extLst>
                    <a:ext uri="{9D8B030D-6E8A-4147-A177-3AD203B41FA5}">
                      <a16:colId xmlns:a16="http://schemas.microsoft.com/office/drawing/2014/main" val="3774155716"/>
                    </a:ext>
                  </a:extLst>
                </a:gridCol>
              </a:tblGrid>
              <a:tr h="1035254">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algn="ctr" defTabSz="914126" rtl="1" eaLnBrk="1" latinLnBrk="0" hangingPunct="1">
                        <a:lnSpc>
                          <a:spcPct val="130000"/>
                        </a:lnSpc>
                        <a:spcBef>
                          <a:spcPts val="0"/>
                        </a:spcBef>
                        <a:spcAft>
                          <a:spcPts val="0"/>
                        </a:spcAft>
                      </a:pP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علاوه بر استفاده از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1) هشت گام سریع در انصراف از سقط عمدی جنین </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و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2</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 راهکارهای مشترک در موارد پیچیده روابط غیرمتعهدانه، بیان شود</a:t>
                      </a:r>
                      <a:endParaRPr kumimoji="0" lang="en-US" sz="1600" b="0" i="0" u="none" strike="noStrike" kern="1200" cap="none" spc="0" normalizeH="0" baseline="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28623797"/>
                  </a:ext>
                </a:extLst>
              </a:tr>
              <a:tr h="1022146">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ازدواج موقت فاقد تعهد کافی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فقدان تعهد زوجین به فرزند در هنگام ازدواج موقت به دلیل همواره موقت دانستن یا پنهانی بودن آن</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just"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تلاش </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برای حفظ این جنین وظیفه همه از جمله شماست که پناه اونید. شاید حفظ اون باعث بشه که هردو شما، از وضعیتی که دارید خارج بشید و به تصمیم‌های درستی برسید. به هر حال باید اگر دشواری‌ای داره تحمل بشه که جان یک بی گناه در خطر قرار نگیره.»</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4234841"/>
                  </a:ext>
                </a:extLst>
              </a:tr>
              <a:tr h="991858">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ازدواج دائم پنهانی فاقد تعهد کافی</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ازدواج دائم پنهانی از همسر اول و اطرافیان</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just" rtl="1">
                        <a:lnSpc>
                          <a:spcPct val="130000"/>
                        </a:lnSpc>
                        <a:spcBef>
                          <a:spcPts val="0"/>
                        </a:spcBef>
                        <a:spcAft>
                          <a:spcPts val="0"/>
                        </a:spcAft>
                      </a:pP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0249088"/>
                  </a:ext>
                </a:extLst>
              </a:tr>
              <a:tr h="1065542">
                <a:tc>
                  <a:txBody>
                    <a:bodyPr/>
                    <a:lstStyle/>
                    <a:p>
                      <a:pPr marL="0" marR="0" algn="ctr" defTabSz="914126" rtl="1" eaLnBrk="1" latinLnBrk="0" hangingPunct="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ارتباط خارج از عقد ازدواج</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126" rtl="1" eaLnBrk="1" latinLnBrk="0" hangingPunct="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شکل‌گیری جنین در ارتباط بدون عقد شرعی و ترس از آبرو و سرپرستی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just" rtl="1">
                        <a:lnSpc>
                          <a:spcPct val="130000"/>
                        </a:lnSpc>
                        <a:spcBef>
                          <a:spcPts val="0"/>
                        </a:spcBef>
                        <a:spcAft>
                          <a:spcPts val="0"/>
                        </a:spcAft>
                      </a:pPr>
                      <a:endParaRPr lang="en-US" sz="16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9381896"/>
                  </a:ext>
                </a:extLst>
              </a:tr>
            </a:tbl>
          </a:graphicData>
        </a:graphic>
      </p:graphicFrame>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100977078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CF5CF68-2A90-5AC8-CCA0-14A265685D57}"/>
              </a:ext>
            </a:extLst>
          </p:cNvPr>
          <p:cNvSpPr>
            <a:spLocks noGrp="1"/>
          </p:cNvSpPr>
          <p:nvPr>
            <p:ph type="title"/>
          </p:nvPr>
        </p:nvSpPr>
        <p:spPr bwMode="auto">
          <a:xfrm>
            <a:off x="1534424" y="365125"/>
            <a:ext cx="10038771" cy="644994"/>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algn="just" rtl="1">
              <a:lnSpc>
                <a:spcPct val="130000"/>
              </a:lnSpc>
              <a:spcBef>
                <a:spcPts val="600"/>
              </a:spcBef>
              <a:spcAft>
                <a:spcPts val="0"/>
              </a:spcAft>
            </a:pPr>
            <a:r>
              <a:rPr lang="ar-SA"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بررسی بر اساس برخی </a:t>
            </a:r>
            <a:r>
              <a:rPr lang="ar-SA"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موقعیت‌ها</a:t>
            </a: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 ( ادامه )</a:t>
            </a:r>
            <a:endParaRPr lang="en-US"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endParaRPr>
          </a:p>
        </p:txBody>
      </p:sp>
      <p:graphicFrame>
        <p:nvGraphicFramePr>
          <p:cNvPr id="2" name="Content Placeholder 1"/>
          <p:cNvGraphicFramePr>
            <a:graphicFrameLocks noGrp="1"/>
          </p:cNvGraphicFramePr>
          <p:nvPr>
            <p:ph idx="1"/>
            <p:extLst/>
          </p:nvPr>
        </p:nvGraphicFramePr>
        <p:xfrm>
          <a:off x="531812" y="1560365"/>
          <a:ext cx="11429999" cy="4274936"/>
        </p:xfrm>
        <a:graphic>
          <a:graphicData uri="http://schemas.openxmlformats.org/drawingml/2006/table">
            <a:tbl>
              <a:tblPr rtl="1" firstRow="1" firstCol="1" bandRow="1"/>
              <a:tblGrid>
                <a:gridCol w="1240183">
                  <a:extLst>
                    <a:ext uri="{9D8B030D-6E8A-4147-A177-3AD203B41FA5}">
                      <a16:colId xmlns:a16="http://schemas.microsoft.com/office/drawing/2014/main" val="2017075616"/>
                    </a:ext>
                  </a:extLst>
                </a:gridCol>
                <a:gridCol w="1882698">
                  <a:extLst>
                    <a:ext uri="{9D8B030D-6E8A-4147-A177-3AD203B41FA5}">
                      <a16:colId xmlns:a16="http://schemas.microsoft.com/office/drawing/2014/main" val="935735102"/>
                    </a:ext>
                  </a:extLst>
                </a:gridCol>
                <a:gridCol w="8307118">
                  <a:extLst>
                    <a:ext uri="{9D8B030D-6E8A-4147-A177-3AD203B41FA5}">
                      <a16:colId xmlns:a16="http://schemas.microsoft.com/office/drawing/2014/main" val="3774155716"/>
                    </a:ext>
                  </a:extLst>
                </a:gridCol>
              </a:tblGrid>
              <a:tr h="906875">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algn="ctr" defTabSz="914126" rtl="1" eaLnBrk="1" latinLnBrk="0" hangingPunct="1">
                        <a:lnSpc>
                          <a:spcPct val="130000"/>
                        </a:lnSpc>
                        <a:spcBef>
                          <a:spcPts val="0"/>
                        </a:spcBef>
                        <a:spcAft>
                          <a:spcPts val="0"/>
                        </a:spcAft>
                      </a:pP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علاوه بر استفاده از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1) هشت گام سریع در انصراف از سقط عمدی جنین </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و </a:t>
                      </a:r>
                      <a:r>
                        <a:rPr kumimoji="0" lang="fa-IR"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2</a:t>
                      </a:r>
                      <a:r>
                        <a:rPr kumimoji="0" lang="ar-SA" sz="1600" b="0" i="0" u="none" strike="noStrike" kern="1200" cap="none" spc="0" normalizeH="0" baseline="0" noProof="0" dirty="0" smtClean="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rPr>
                        <a:t>) راهکارهای مشترک در موارد پیچیده روابط غیرمتعهدانه، بیان شود</a:t>
                      </a:r>
                      <a:endParaRPr kumimoji="0" lang="en-US" sz="1600" b="0" i="0" u="none" strike="noStrike" kern="1200" cap="none" spc="0" normalizeH="0" baseline="0" dirty="0">
                        <a:ln>
                          <a:noFill/>
                        </a:ln>
                        <a:solidFill>
                          <a:schemeClr val="tx1"/>
                        </a:solidFill>
                        <a:effectLst/>
                        <a:uLnTx/>
                        <a:uFillTx/>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28623797"/>
                  </a:ext>
                </a:extLst>
              </a:tr>
              <a:tr h="1311100">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خارج از عقد ازدواج در شرایط پیچیده‌تر</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بارداری از خدای ناکرده از زنای محصنه یا ارتباط با محارم</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30000"/>
                        </a:lnSpc>
                        <a:spcBef>
                          <a:spcPts val="0"/>
                        </a:spcBef>
                        <a:spcAft>
                          <a:spcPts val="0"/>
                        </a:spcAft>
                      </a:pP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در این موارد، موضوع بسیار پیچیده‌تر است و ضمن توجه به «هشت گام سریع» انصراف، از چارچوب راهکارهای مشترک در موارد پیچیده روابط غیرمتعهدانه برای یافتن مسیر کم آسیب تر استفاده شود. در صورت به نتیجه نرسیدن، از اساتید اخلاق و فقیهان کمک گرفته شود.</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6593154"/>
                  </a:ext>
                </a:extLst>
              </a:tr>
              <a:tr h="2012860">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شک عدم تعلق بیولوژیکی</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شک شوهر نسبت به عدم تعلق بیولوژیکی جنین به وی</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30000"/>
                        </a:lnSpc>
                        <a:spcBef>
                          <a:spcPts val="0"/>
                        </a:spcBef>
                        <a:spcAft>
                          <a:spcPts val="0"/>
                        </a:spcAft>
                      </a:pP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در این موارد به هیچ وجه به شک دامن زده نشود و بدون تردید گفته شود که بنا را بر این بگذار که فرزند خودتان است. به هیچ وجه تجسس و پیگیری نکن. در صورتی که تردیدها و پیگیری‌های وی ادامه یافت، ضمن تأکید مجدد بر نادرستی چنین فرض‌ها و تصوراتی، مطلع باشد که حتی، حتی و حتی اگر در خانواده‌ای، خدای ناکرده فرزندی از مرد دیگری شکل بگیرد، بر اساس قاعده فِراش که در فقه و حقوق اسلامی مطرح است، چنین فرزندی در چارچوب قاعده فراش، متعلق به همان خانواده است و فرد زناکار، از آن فرزند بهره‌ای نخواهد داشت.</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1168" marR="11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162885"/>
                  </a:ext>
                </a:extLst>
              </a:tr>
            </a:tbl>
          </a:graphicData>
        </a:graphic>
      </p:graphicFrame>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140521414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CF5CF68-2A90-5AC8-CCA0-14A265685D57}"/>
              </a:ext>
            </a:extLst>
          </p:cNvPr>
          <p:cNvSpPr>
            <a:spLocks noGrp="1"/>
          </p:cNvSpPr>
          <p:nvPr>
            <p:ph type="title"/>
          </p:nvPr>
        </p:nvSpPr>
        <p:spPr bwMode="auto">
          <a:xfrm>
            <a:off x="1534424" y="365125"/>
            <a:ext cx="10038771" cy="644994"/>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algn="just" rtl="1">
              <a:lnSpc>
                <a:spcPct val="130000"/>
              </a:lnSpc>
              <a:spcBef>
                <a:spcPts val="600"/>
              </a:spcBef>
              <a:spcAft>
                <a:spcPts val="0"/>
              </a:spcAft>
            </a:pP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12-شرایط </a:t>
            </a:r>
            <a:r>
              <a:rPr lang="fa-IR"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مرتبط با نقص جسمی جنین</a:t>
            </a:r>
            <a:endParaRPr lang="en-US"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
        <p:nvSpPr>
          <p:cNvPr id="3" name="Content Placeholder 2"/>
          <p:cNvSpPr>
            <a:spLocks noGrp="1"/>
          </p:cNvSpPr>
          <p:nvPr>
            <p:ph idx="1"/>
          </p:nvPr>
        </p:nvSpPr>
        <p:spPr>
          <a:xfrm>
            <a:off x="1094057" y="1371601"/>
            <a:ext cx="10512862" cy="4805362"/>
          </a:xfrm>
        </p:spPr>
        <p:txBody>
          <a:bodyPr>
            <a:normAutofit lnSpcReduction="10000"/>
          </a:bodyPr>
          <a:lstStyle/>
          <a:p>
            <a:pPr marL="0" marR="0" indent="0" algn="just" rtl="1">
              <a:lnSpc>
                <a:spcPct val="200000"/>
              </a:lnSpc>
              <a:spcBef>
                <a:spcPts val="0"/>
              </a:spcBef>
              <a:spcAft>
                <a:spcPts val="0"/>
              </a:spcAft>
              <a:buNone/>
            </a:pPr>
            <a:r>
              <a:rPr lang="ar-SA" sz="2000" b="1" dirty="0">
                <a:latin typeface="Times New Roman" panose="02020603050405020304" pitchFamily="18" charset="0"/>
                <a:ea typeface="Calibri" panose="020F0502020204030204" pitchFamily="34" charset="0"/>
                <a:cs typeface="B Nazanin" panose="00000400000000000000" pitchFamily="2" charset="-78"/>
              </a:rPr>
              <a:t>راهکارهای مشترک در موارد مرتبط با نقص جنین: </a:t>
            </a:r>
            <a:r>
              <a:rPr lang="ar-SA" sz="2000" dirty="0" smtClean="0">
                <a:latin typeface="Times New Roman" panose="02020603050405020304" pitchFamily="18" charset="0"/>
                <a:ea typeface="Calibri" panose="020F0502020204030204" pitchFamily="34" charset="0"/>
                <a:cs typeface="B Nazanin" panose="00000400000000000000" pitchFamily="2" charset="-78"/>
              </a:rPr>
              <a:t>با </a:t>
            </a:r>
            <a:r>
              <a:rPr lang="ar-SA" sz="2000" dirty="0">
                <a:latin typeface="Times New Roman" panose="02020603050405020304" pitchFamily="18" charset="0"/>
                <a:ea typeface="Calibri" panose="020F0502020204030204" pitchFamily="34" charset="0"/>
                <a:cs typeface="B Nazanin" panose="00000400000000000000" pitchFamily="2" charset="-78"/>
              </a:rPr>
              <a:t>توجه به پیچیدگی موضوع در نقص جنین، به بیان نکاتی چارچوبی و رویکردی اکتفا می‌شود: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00000"/>
              </a:lnSpc>
              <a:spcBef>
                <a:spcPts val="0"/>
              </a:spcBef>
              <a:spcAft>
                <a:spcPts val="0"/>
              </a:spcAft>
              <a:buNone/>
            </a:pPr>
            <a:r>
              <a:rPr lang="fa-IR" sz="2000" dirty="0" smtClean="0">
                <a:latin typeface="Times New Roman" panose="02020603050405020304" pitchFamily="18" charset="0"/>
                <a:ea typeface="Calibri" panose="020F0502020204030204" pitchFamily="34" charset="0"/>
                <a:cs typeface="B Nazanin" panose="00000400000000000000" pitchFamily="2" charset="-78"/>
              </a:rPr>
              <a:t>1. </a:t>
            </a:r>
            <a:r>
              <a:rPr lang="ar-SA" sz="2000" dirty="0" smtClean="0">
                <a:latin typeface="Times New Roman" panose="02020603050405020304" pitchFamily="18" charset="0"/>
                <a:ea typeface="Calibri" panose="020F0502020204030204" pitchFamily="34" charset="0"/>
                <a:cs typeface="B Nazanin" panose="00000400000000000000" pitchFamily="2" charset="-78"/>
              </a:rPr>
              <a:t>در </a:t>
            </a:r>
            <a:r>
              <a:rPr lang="ar-SA" sz="2000" dirty="0">
                <a:latin typeface="Times New Roman" panose="02020603050405020304" pitchFamily="18" charset="0"/>
                <a:ea typeface="Calibri" panose="020F0502020204030204" pitchFamily="34" charset="0"/>
                <a:cs typeface="B Nazanin" panose="00000400000000000000" pitchFamily="2" charset="-78"/>
              </a:rPr>
              <a:t>اهمیت جان جنین، بین جنین دارای نقص و جنین سالم، هیچ تفاوتی نیست و فقیهانی که اجازه‌ای در مواردی بسیار خاص و سختگیرانه دارند، آن را در موضوع «حرج» به معنای سختی غیرقابل تحمل بررسی می‌کنند که البته شروط متعددی دارد.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00000"/>
              </a:lnSpc>
              <a:spcBef>
                <a:spcPts val="0"/>
              </a:spcBef>
              <a:spcAft>
                <a:spcPts val="0"/>
              </a:spcAft>
              <a:buNone/>
            </a:pPr>
            <a:r>
              <a:rPr lang="fa-IR" sz="2000" dirty="0" smtClean="0">
                <a:latin typeface="Times New Roman" panose="02020603050405020304" pitchFamily="18" charset="0"/>
                <a:ea typeface="Calibri" panose="020F0502020204030204" pitchFamily="34" charset="0"/>
                <a:cs typeface="B Nazanin" panose="00000400000000000000" pitchFamily="2" charset="-78"/>
              </a:rPr>
              <a:t>2. </a:t>
            </a:r>
            <a:r>
              <a:rPr lang="ar-SA" sz="2000" dirty="0" smtClean="0">
                <a:latin typeface="Times New Roman" panose="02020603050405020304" pitchFamily="18" charset="0"/>
                <a:ea typeface="Calibri" panose="020F0502020204030204" pitchFamily="34" charset="0"/>
                <a:cs typeface="B Nazanin" panose="00000400000000000000" pitchFamily="2" charset="-78"/>
              </a:rPr>
              <a:t>اگر </a:t>
            </a:r>
            <a:r>
              <a:rPr lang="ar-SA" sz="2000" dirty="0">
                <a:latin typeface="Times New Roman" panose="02020603050405020304" pitchFamily="18" charset="0"/>
                <a:ea typeface="Calibri" panose="020F0502020204030204" pitchFamily="34" charset="0"/>
                <a:cs typeface="B Nazanin" panose="00000400000000000000" pitchFamily="2" charset="-78"/>
              </a:rPr>
              <a:t>در موردی (غیر تعارض با جان مادر) اجازه فقهی به سقط وجود داشته باشد، نهایت آن، اجازه است و نه اینکه ترجیح داده شود. همیشه ترجیح بر حفظ جان است.</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00000"/>
              </a:lnSpc>
              <a:spcBef>
                <a:spcPts val="0"/>
              </a:spcBef>
              <a:spcAft>
                <a:spcPts val="0"/>
              </a:spcAft>
              <a:buNone/>
            </a:pPr>
            <a:r>
              <a:rPr lang="fa-IR" sz="2000" dirty="0" smtClean="0">
                <a:latin typeface="Times New Roman" panose="02020603050405020304" pitchFamily="18" charset="0"/>
                <a:ea typeface="Calibri" panose="020F0502020204030204" pitchFamily="34" charset="0"/>
                <a:cs typeface="B Nazanin" panose="00000400000000000000" pitchFamily="2" charset="-78"/>
              </a:rPr>
              <a:t>3. </a:t>
            </a:r>
            <a:r>
              <a:rPr lang="ar-SA" sz="2000" dirty="0" smtClean="0">
                <a:latin typeface="Times New Roman" panose="02020603050405020304" pitchFamily="18" charset="0"/>
                <a:ea typeface="Calibri" panose="020F0502020204030204" pitchFamily="34" charset="0"/>
                <a:cs typeface="B Nazanin" panose="00000400000000000000" pitchFamily="2" charset="-78"/>
              </a:rPr>
              <a:t>شرایطی </a:t>
            </a:r>
            <a:r>
              <a:rPr lang="ar-SA" sz="2000" dirty="0">
                <a:latin typeface="Times New Roman" panose="02020603050405020304" pitchFamily="18" charset="0"/>
                <a:ea typeface="Calibri" panose="020F0502020204030204" pitchFamily="34" charset="0"/>
                <a:cs typeface="B Nazanin" panose="00000400000000000000" pitchFamily="2" charset="-78"/>
              </a:rPr>
              <a:t>که فقهای معظم در این موارد اعلام کرده‌اند (قطعیت، در حد حرج بودن، جایگزین نداشتن به میزان خروج از حرج، قبل دمیده شدن روح کامل بودن) در بسیاری موارد محقق نمی‌شود.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indent="0" algn="r" rtl="1">
              <a:buNone/>
            </a:pPr>
            <a:endParaRPr lang="en-US" dirty="0"/>
          </a:p>
        </p:txBody>
      </p:sp>
    </p:spTree>
    <p:extLst>
      <p:ext uri="{BB962C8B-B14F-4D97-AF65-F5344CB8AC3E}">
        <p14:creationId xmlns:p14="http://schemas.microsoft.com/office/powerpoint/2010/main" val="366834564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CF5CF68-2A90-5AC8-CCA0-14A265685D57}"/>
              </a:ext>
            </a:extLst>
          </p:cNvPr>
          <p:cNvSpPr>
            <a:spLocks noGrp="1"/>
          </p:cNvSpPr>
          <p:nvPr>
            <p:ph type="title"/>
          </p:nvPr>
        </p:nvSpPr>
        <p:spPr bwMode="auto">
          <a:xfrm>
            <a:off x="1534424" y="365125"/>
            <a:ext cx="10038771" cy="644994"/>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algn="just" rtl="1">
              <a:lnSpc>
                <a:spcPct val="130000"/>
              </a:lnSpc>
              <a:spcBef>
                <a:spcPts val="600"/>
              </a:spcBef>
              <a:spcAft>
                <a:spcPts val="0"/>
              </a:spcAft>
            </a:pP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12-شرایط </a:t>
            </a:r>
            <a:r>
              <a:rPr lang="fa-IR"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مرتبط با نقص جسمی </a:t>
            </a: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جنین ( ادامه )</a:t>
            </a:r>
            <a:endParaRPr lang="en-US"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
        <p:nvSpPr>
          <p:cNvPr id="3" name="Content Placeholder 2"/>
          <p:cNvSpPr>
            <a:spLocks noGrp="1"/>
          </p:cNvSpPr>
          <p:nvPr>
            <p:ph idx="1"/>
          </p:nvPr>
        </p:nvSpPr>
        <p:spPr>
          <a:xfrm>
            <a:off x="1094057" y="1371600"/>
            <a:ext cx="10512862" cy="5029199"/>
          </a:xfrm>
        </p:spPr>
        <p:txBody>
          <a:bodyPr>
            <a:normAutofit/>
          </a:bodyPr>
          <a:lstStyle/>
          <a:p>
            <a:pPr marL="0" marR="0" lvl="0" indent="0" algn="just" rtl="1">
              <a:lnSpc>
                <a:spcPct val="200000"/>
              </a:lnSpc>
              <a:spcBef>
                <a:spcPts val="0"/>
              </a:spcBef>
              <a:spcAft>
                <a:spcPts val="0"/>
              </a:spcAft>
              <a:buNone/>
            </a:pPr>
            <a:r>
              <a:rPr lang="fa-IR" sz="2000" dirty="0" smtClean="0">
                <a:latin typeface="Times New Roman" panose="02020603050405020304" pitchFamily="18" charset="0"/>
                <a:ea typeface="Calibri" panose="020F0502020204030204" pitchFamily="34" charset="0"/>
                <a:cs typeface="B Nazanin" panose="00000400000000000000" pitchFamily="2" charset="-78"/>
              </a:rPr>
              <a:t>4. </a:t>
            </a:r>
            <a:r>
              <a:rPr lang="ar-SA" sz="2000" dirty="0" smtClean="0">
                <a:latin typeface="Times New Roman" panose="02020603050405020304" pitchFamily="18" charset="0"/>
                <a:ea typeface="Calibri" panose="020F0502020204030204" pitchFamily="34" charset="0"/>
                <a:cs typeface="B Nazanin" panose="00000400000000000000" pitchFamily="2" charset="-78"/>
              </a:rPr>
              <a:t>بسیاری </a:t>
            </a:r>
            <a:r>
              <a:rPr lang="ar-SA" sz="2000" dirty="0">
                <a:latin typeface="Times New Roman" panose="02020603050405020304" pitchFamily="18" charset="0"/>
                <a:ea typeface="Calibri" panose="020F0502020204030204" pitchFamily="34" charset="0"/>
                <a:cs typeface="B Nazanin" panose="00000400000000000000" pitchFamily="2" charset="-78"/>
              </a:rPr>
              <a:t>از فقیهان، حتی اگر این شرایط هم محقق شود، سقط را بازهم حرام و غیراخلاقی می‌دانند.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00000"/>
              </a:lnSpc>
              <a:spcBef>
                <a:spcPts val="0"/>
              </a:spcBef>
              <a:spcAft>
                <a:spcPts val="0"/>
              </a:spcAft>
              <a:buNone/>
            </a:pPr>
            <a:r>
              <a:rPr lang="fa-IR" sz="2000" dirty="0" smtClean="0">
                <a:latin typeface="Times New Roman" panose="02020603050405020304" pitchFamily="18" charset="0"/>
                <a:ea typeface="Calibri" panose="020F0502020204030204" pitchFamily="34" charset="0"/>
                <a:cs typeface="B Nazanin" panose="00000400000000000000" pitchFamily="2" charset="-78"/>
              </a:rPr>
              <a:t>5. </a:t>
            </a:r>
            <a:r>
              <a:rPr lang="ar-SA" sz="2000" dirty="0" smtClean="0">
                <a:latin typeface="Times New Roman" panose="02020603050405020304" pitchFamily="18" charset="0"/>
                <a:ea typeface="Calibri" panose="020F0502020204030204" pitchFamily="34" charset="0"/>
                <a:cs typeface="B Nazanin" panose="00000400000000000000" pitchFamily="2" charset="-78"/>
              </a:rPr>
              <a:t>از </a:t>
            </a:r>
            <a:r>
              <a:rPr lang="ar-SA" sz="2000" dirty="0">
                <a:latin typeface="Times New Roman" panose="02020603050405020304" pitchFamily="18" charset="0"/>
                <a:ea typeface="Calibri" panose="020F0502020204030204" pitchFamily="34" charset="0"/>
                <a:cs typeface="B Nazanin" panose="00000400000000000000" pitchFamily="2" charset="-78"/>
              </a:rPr>
              <a:t>نظر اخلاقی و انسانی، مناقشاتی نسبت به اخلاقی بودن اثرگذاری نقص جنین در اجازه سقط وجود دارد که در مطالعات حقوق معلولین و حقوق جنین مطرح است و جای بررسی دارد.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00000"/>
              </a:lnSpc>
              <a:spcBef>
                <a:spcPts val="0"/>
              </a:spcBef>
              <a:spcAft>
                <a:spcPts val="0"/>
              </a:spcAft>
              <a:buNone/>
            </a:pPr>
            <a:r>
              <a:rPr lang="fa-IR" sz="2000" dirty="0" smtClean="0">
                <a:latin typeface="Times New Roman" panose="02020603050405020304" pitchFamily="18" charset="0"/>
                <a:ea typeface="Calibri" panose="020F0502020204030204" pitchFamily="34" charset="0"/>
                <a:cs typeface="B Nazanin" panose="00000400000000000000" pitchFamily="2" charset="-78"/>
              </a:rPr>
              <a:t>6. </a:t>
            </a:r>
            <a:r>
              <a:rPr lang="ar-SA" sz="2000" dirty="0" smtClean="0">
                <a:latin typeface="Times New Roman" panose="02020603050405020304" pitchFamily="18" charset="0"/>
                <a:ea typeface="Calibri" panose="020F0502020204030204" pitchFamily="34" charset="0"/>
                <a:cs typeface="B Nazanin" panose="00000400000000000000" pitchFamily="2" charset="-78"/>
              </a:rPr>
              <a:t>بر </a:t>
            </a:r>
            <a:r>
              <a:rPr lang="ar-SA" sz="2000" dirty="0">
                <a:latin typeface="Times New Roman" panose="02020603050405020304" pitchFamily="18" charset="0"/>
                <a:ea typeface="Calibri" panose="020F0502020204030204" pitchFamily="34" charset="0"/>
                <a:cs typeface="B Nazanin" panose="00000400000000000000" pitchFamily="2" charset="-78"/>
              </a:rPr>
              <a:t>اساس مطالعات صورت گرفته، جریان غربالگری ناهنجاری‌های جنینی وقتی در سطح وسیع پیشنهاد شده و دنبال می‌شود، آسیب‌های بسیاری می‌تواند به مادران باردار و خانواده‌ها و به ویژه آرامش آنان وارد نماید.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00000"/>
              </a:lnSpc>
              <a:spcBef>
                <a:spcPts val="0"/>
              </a:spcBef>
              <a:spcAft>
                <a:spcPts val="0"/>
              </a:spcAft>
              <a:buNone/>
            </a:pPr>
            <a:r>
              <a:rPr lang="fa-IR" sz="2000" dirty="0" smtClean="0">
                <a:latin typeface="Times New Roman" panose="02020603050405020304" pitchFamily="18" charset="0"/>
                <a:ea typeface="Calibri" panose="020F0502020204030204" pitchFamily="34" charset="0"/>
                <a:cs typeface="B Nazanin" panose="00000400000000000000" pitchFamily="2" charset="-78"/>
              </a:rPr>
              <a:t>7. </a:t>
            </a:r>
            <a:r>
              <a:rPr lang="ar-SA" sz="2000" dirty="0" smtClean="0">
                <a:latin typeface="Times New Roman" panose="02020603050405020304" pitchFamily="18" charset="0"/>
                <a:ea typeface="Calibri" panose="020F0502020204030204" pitchFamily="34" charset="0"/>
                <a:cs typeface="B Nazanin" panose="00000400000000000000" pitchFamily="2" charset="-78"/>
              </a:rPr>
              <a:t>شیوع </a:t>
            </a:r>
            <a:r>
              <a:rPr lang="ar-SA" sz="2000" dirty="0">
                <a:latin typeface="Times New Roman" panose="02020603050405020304" pitchFamily="18" charset="0"/>
                <a:ea typeface="Calibri" panose="020F0502020204030204" pitchFamily="34" charset="0"/>
                <a:cs typeface="B Nazanin" panose="00000400000000000000" pitchFamily="2" charset="-78"/>
              </a:rPr>
              <a:t>ناهنجاری‌های شدید در تولد زنده بسیار پایین است و مشخص نیست نگران کردن همه مادران نسبت به آنها و وارد کردن آنان در روند غربالگری‌های ناهنجاری‌های جنینی قابل دفاع باشد</a:t>
            </a:r>
            <a:r>
              <a:rPr lang="ar-SA" sz="2000" dirty="0" smtClean="0">
                <a:latin typeface="Times New Roman" panose="02020603050405020304" pitchFamily="18" charset="0"/>
                <a:ea typeface="Calibri" panose="020F0502020204030204" pitchFamily="34" charset="0"/>
                <a:cs typeface="B Nazanin" panose="00000400000000000000" pitchFamily="2" charset="-78"/>
              </a:rPr>
              <a:t>.</a:t>
            </a:r>
            <a:endParaRPr lang="en-US" sz="2000" dirty="0">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66976826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CF5CF68-2A90-5AC8-CCA0-14A265685D57}"/>
              </a:ext>
            </a:extLst>
          </p:cNvPr>
          <p:cNvSpPr>
            <a:spLocks noGrp="1"/>
          </p:cNvSpPr>
          <p:nvPr>
            <p:ph type="title"/>
          </p:nvPr>
        </p:nvSpPr>
        <p:spPr bwMode="auto">
          <a:xfrm>
            <a:off x="1534424" y="365125"/>
            <a:ext cx="10038771" cy="644994"/>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algn="just" rtl="1">
              <a:lnSpc>
                <a:spcPct val="130000"/>
              </a:lnSpc>
              <a:spcBef>
                <a:spcPts val="600"/>
              </a:spcBef>
              <a:spcAft>
                <a:spcPts val="0"/>
              </a:spcAft>
            </a:pP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12-شرایط </a:t>
            </a:r>
            <a:r>
              <a:rPr lang="fa-IR"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مرتبط با نقص جسمی </a:t>
            </a: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جنین ( ادامه )</a:t>
            </a:r>
            <a:endParaRPr lang="en-US"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
        <p:nvSpPr>
          <p:cNvPr id="3" name="Content Placeholder 2"/>
          <p:cNvSpPr>
            <a:spLocks noGrp="1"/>
          </p:cNvSpPr>
          <p:nvPr>
            <p:ph idx="1"/>
          </p:nvPr>
        </p:nvSpPr>
        <p:spPr>
          <a:xfrm>
            <a:off x="1094057" y="1219200"/>
            <a:ext cx="10512862" cy="4957763"/>
          </a:xfrm>
        </p:spPr>
        <p:txBody>
          <a:bodyPr>
            <a:normAutofit/>
          </a:bodyPr>
          <a:lstStyle/>
          <a:p>
            <a:pPr marL="0" marR="0" indent="0" algn="just" rtl="1">
              <a:lnSpc>
                <a:spcPct val="150000"/>
              </a:lnSpc>
              <a:spcBef>
                <a:spcPts val="0"/>
              </a:spcBef>
              <a:spcAft>
                <a:spcPts val="0"/>
              </a:spcAft>
              <a:buNone/>
            </a:pPr>
            <a:r>
              <a:rPr lang="ar-SA" sz="2000" b="1" dirty="0">
                <a:latin typeface="Times New Roman" panose="02020603050405020304" pitchFamily="18" charset="0"/>
                <a:ea typeface="Calibri" panose="020F0502020204030204" pitchFamily="34" charset="0"/>
                <a:cs typeface="B Nazanin" panose="00000400000000000000" pitchFamily="2" charset="-78"/>
              </a:rPr>
              <a:t>موضع ارائه کننده خدمت در سقط به دلیل نقص جنین: </a:t>
            </a:r>
            <a:r>
              <a:rPr lang="ar-SA" sz="2000" dirty="0">
                <a:latin typeface="Times New Roman" panose="02020603050405020304" pitchFamily="18" charset="0"/>
                <a:ea typeface="Calibri" panose="020F0502020204030204" pitchFamily="34" charset="0"/>
                <a:cs typeface="B Nazanin" panose="00000400000000000000" pitchFamily="2" charset="-78"/>
              </a:rPr>
              <a:t>وی نمی‌تواند به غربالگری ارجاع دهد (در سطح تخصصی البته غربالگری ممنوع نیست به این دلیل که ممنوعیت می‌تواند موجب افزایش قابل توجه سقط بدون تشخیص نقص شود</a:t>
            </a:r>
            <a:r>
              <a:rPr lang="ar-SA" sz="2000" dirty="0" smtClean="0">
                <a:latin typeface="Times New Roman" panose="02020603050405020304" pitchFamily="18" charset="0"/>
                <a:ea typeface="Calibri" panose="020F0502020204030204" pitchFamily="34" charset="0"/>
                <a:cs typeface="B Nazanin" panose="00000400000000000000" pitchFamily="2" charset="-78"/>
              </a:rPr>
              <a:t>)</a:t>
            </a:r>
            <a:r>
              <a:rPr lang="fa-IR" sz="2000" dirty="0" smtClean="0">
                <a:latin typeface="Times New Roman" panose="02020603050405020304" pitchFamily="18" charset="0"/>
                <a:ea typeface="Calibri" panose="020F0502020204030204" pitchFamily="34" charset="0"/>
                <a:cs typeface="B Nazanin" panose="00000400000000000000" pitchFamily="2" charset="-78"/>
              </a:rPr>
              <a:t> </a:t>
            </a:r>
            <a:r>
              <a:rPr lang="ar-SA" sz="2000" dirty="0" smtClean="0">
                <a:latin typeface="Times New Roman" panose="02020603050405020304" pitchFamily="18" charset="0"/>
                <a:ea typeface="Calibri" panose="020F0502020204030204" pitchFamily="34" charset="0"/>
                <a:cs typeface="B Nazanin" panose="00000400000000000000" pitchFamily="2" charset="-78"/>
              </a:rPr>
              <a:t>، لازم </a:t>
            </a:r>
            <a:r>
              <a:rPr lang="ar-SA" sz="2000" dirty="0">
                <a:latin typeface="Times New Roman" panose="02020603050405020304" pitchFamily="18" charset="0"/>
                <a:ea typeface="Calibri" panose="020F0502020204030204" pitchFamily="34" charset="0"/>
                <a:cs typeface="B Nazanin" panose="00000400000000000000" pitchFamily="2" charset="-78"/>
              </a:rPr>
              <a:t>است منزلت و اهمیت جنین و آسیب‌های سقط عمدی برای مراجعه کننده بیان شود و در میزان تطبیق اجازه سقط با مورد مربوطه ورود نشود و اگر سوالی در این موضوع مطرح شد، از وی خواسته شود به نظر مرجع فقهی خود مراجعه </a:t>
            </a:r>
            <a:r>
              <a:rPr lang="ar-SA" sz="2000" dirty="0" smtClean="0">
                <a:latin typeface="Times New Roman" panose="02020603050405020304" pitchFamily="18" charset="0"/>
                <a:ea typeface="Calibri" panose="020F0502020204030204" pitchFamily="34" charset="0"/>
                <a:cs typeface="B Nazanin" panose="00000400000000000000" pitchFamily="2" charset="-78"/>
              </a:rPr>
              <a:t>نماید.</a:t>
            </a:r>
            <a:endParaRPr lang="fa-IR" sz="2000" dirty="0" smtClean="0">
              <a:latin typeface="Times New Roman" panose="02020603050405020304" pitchFamily="18" charset="0"/>
              <a:ea typeface="Calibri" panose="020F0502020204030204" pitchFamily="34" charset="0"/>
              <a:cs typeface="B Nazanin" panose="00000400000000000000" pitchFamily="2" charset="-78"/>
            </a:endParaRPr>
          </a:p>
          <a:p>
            <a:pPr marL="0" marR="0" indent="0" algn="just" rtl="1">
              <a:lnSpc>
                <a:spcPct val="130000"/>
              </a:lnSpc>
              <a:spcBef>
                <a:spcPts val="0"/>
              </a:spcBef>
              <a:spcAft>
                <a:spcPts val="0"/>
              </a:spcAft>
              <a:buNone/>
            </a:pPr>
            <a:endParaRPr lang="fa-IR" sz="2000" dirty="0" smtClean="0">
              <a:latin typeface="Times New Roman" panose="02020603050405020304" pitchFamily="18" charset="0"/>
              <a:ea typeface="Calibri" panose="020F0502020204030204" pitchFamily="34" charset="0"/>
              <a:cs typeface="B Nazanin" panose="00000400000000000000" pitchFamily="2" charset="-78"/>
            </a:endParaRPr>
          </a:p>
          <a:p>
            <a:pPr marL="0" marR="0" indent="0" algn="just" rtl="1">
              <a:lnSpc>
                <a:spcPct val="150000"/>
              </a:lnSpc>
              <a:spcBef>
                <a:spcPts val="0"/>
              </a:spcBef>
              <a:spcAft>
                <a:spcPts val="0"/>
              </a:spcAft>
              <a:buNone/>
            </a:pPr>
            <a:r>
              <a:rPr lang="fa-IR" sz="2000" b="1" dirty="0" smtClean="0">
                <a:latin typeface="Times New Roman" panose="02020603050405020304" pitchFamily="18" charset="0"/>
                <a:ea typeface="Calibri" panose="020F0502020204030204" pitchFamily="34" charset="0"/>
                <a:cs typeface="B Nazanin" panose="00000400000000000000" pitchFamily="2" charset="-78"/>
              </a:rPr>
              <a:t>نکته مهم در موضوع نقص جنین: </a:t>
            </a:r>
            <a:r>
              <a:rPr lang="fa-IR" sz="2000" dirty="0">
                <a:latin typeface="Times New Roman" panose="02020603050405020304" pitchFamily="18" charset="0"/>
                <a:ea typeface="Calibri" panose="020F0502020204030204" pitchFamily="34" charset="0"/>
                <a:cs typeface="B Nazanin" panose="00000400000000000000" pitchFamily="2" charset="-78"/>
              </a:rPr>
              <a:t>نفی امکان نقص، به هیچ وجه درست نیست اما دامن زدن به نگرانی هم موجب آسیب می‌شود. می دانیم حتی در مواردی که آزمایشات غربالگری، نتیجه منفی را نشان می‌دهد، ممکن است منفی کاذب باشد و همچنان جنین دارای نقص باشد اما پیگیری هر احتمالی، عاقلانه نیست. بهترین مسیر، تصمیم به حفظ جنین در هر حال (مگر خطر برای جان مادر)، کنار گذاشتن نگرانی و تصمیم به ایستادگی است. در عین حال، از خداوند می‌خواهیم سلامت را به فرزندمان عطا کند و امتحانات او در دایره طاقت‌هایمان باشد.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marR="0" indent="0" algn="just" rtl="1">
              <a:lnSpc>
                <a:spcPct val="130000"/>
              </a:lnSpc>
              <a:spcBef>
                <a:spcPts val="0"/>
              </a:spcBef>
              <a:spcAft>
                <a:spcPts val="0"/>
              </a:spcAft>
              <a:buNone/>
            </a:pPr>
            <a:endParaRPr lang="en-US" sz="2000" dirty="0" smtClean="0">
              <a:latin typeface="Times New Roman" panose="02020603050405020304" pitchFamily="18" charset="0"/>
              <a:ea typeface="Calibri" panose="020F0502020204030204" pitchFamily="34" charset="0"/>
              <a:cs typeface="B Nazanin" panose="00000400000000000000" pitchFamily="2" charset="-78"/>
            </a:endParaRPr>
          </a:p>
          <a:p>
            <a:pPr marL="0" indent="0" algn="ctr" rtl="1">
              <a:buNone/>
            </a:pPr>
            <a:endParaRPr lang="en-US" dirty="0"/>
          </a:p>
        </p:txBody>
      </p:sp>
    </p:spTree>
    <p:extLst>
      <p:ext uri="{BB962C8B-B14F-4D97-AF65-F5344CB8AC3E}">
        <p14:creationId xmlns:p14="http://schemas.microsoft.com/office/powerpoint/2010/main" val="268890514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CF5CF68-2A90-5AC8-CCA0-14A265685D57}"/>
              </a:ext>
            </a:extLst>
          </p:cNvPr>
          <p:cNvSpPr>
            <a:spLocks noGrp="1"/>
          </p:cNvSpPr>
          <p:nvPr>
            <p:ph type="title"/>
          </p:nvPr>
        </p:nvSpPr>
        <p:spPr bwMode="auto">
          <a:xfrm>
            <a:off x="1534424" y="365125"/>
            <a:ext cx="10038771" cy="644994"/>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algn="just" rtl="1">
              <a:lnSpc>
                <a:spcPct val="130000"/>
              </a:lnSpc>
              <a:spcBef>
                <a:spcPts val="600"/>
              </a:spcBef>
              <a:spcAft>
                <a:spcPts val="0"/>
              </a:spcAft>
            </a:pP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12-شرایط </a:t>
            </a:r>
            <a:r>
              <a:rPr lang="fa-IR"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مرتبط با نقص جسمی </a:t>
            </a:r>
            <a:r>
              <a:rPr lang="fa-IR" sz="2200" b="1" dirty="0" smtClean="0">
                <a:solidFill>
                  <a:srgbClr val="001E00"/>
                </a:solidFill>
                <a:latin typeface="Calibri Light" panose="020F0302020204030204" pitchFamily="34" charset="0"/>
                <a:ea typeface="Times New Roman" panose="02020603050405020304" pitchFamily="18" charset="0"/>
                <a:cs typeface="B Titr" panose="00000700000000000000" pitchFamily="2" charset="-78"/>
              </a:rPr>
              <a:t>جنین ( ادامه )</a:t>
            </a:r>
            <a:endParaRPr lang="en-US"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graphicFrame>
        <p:nvGraphicFramePr>
          <p:cNvPr id="2" name="Table 1"/>
          <p:cNvGraphicFramePr>
            <a:graphicFrameLocks noGrp="1"/>
          </p:cNvGraphicFramePr>
          <p:nvPr>
            <p:extLst/>
          </p:nvPr>
        </p:nvGraphicFramePr>
        <p:xfrm>
          <a:off x="1293812" y="1509132"/>
          <a:ext cx="10203182" cy="4483217"/>
        </p:xfrm>
        <a:graphic>
          <a:graphicData uri="http://schemas.openxmlformats.org/drawingml/2006/table">
            <a:tbl>
              <a:tblPr rtl="1" firstRow="1" firstCol="1" bandRow="1"/>
              <a:tblGrid>
                <a:gridCol w="1889400">
                  <a:extLst>
                    <a:ext uri="{9D8B030D-6E8A-4147-A177-3AD203B41FA5}">
                      <a16:colId xmlns:a16="http://schemas.microsoft.com/office/drawing/2014/main" val="2411720620"/>
                    </a:ext>
                  </a:extLst>
                </a:gridCol>
                <a:gridCol w="2679095">
                  <a:extLst>
                    <a:ext uri="{9D8B030D-6E8A-4147-A177-3AD203B41FA5}">
                      <a16:colId xmlns:a16="http://schemas.microsoft.com/office/drawing/2014/main" val="3256201692"/>
                    </a:ext>
                  </a:extLst>
                </a:gridCol>
                <a:gridCol w="5634687">
                  <a:extLst>
                    <a:ext uri="{9D8B030D-6E8A-4147-A177-3AD203B41FA5}">
                      <a16:colId xmlns:a16="http://schemas.microsoft.com/office/drawing/2014/main" val="2045696202"/>
                    </a:ext>
                  </a:extLst>
                </a:gridCol>
              </a:tblGrid>
              <a:tr h="878035">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علت</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توضیح موقعیت</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defTabSz="914126" rtl="1" eaLnBrk="1" latinLnBrk="0" hangingPunct="1">
                        <a:lnSpc>
                          <a:spcPct val="130000"/>
                        </a:lnSpc>
                        <a:spcBef>
                          <a:spcPts val="0"/>
                        </a:spcBef>
                        <a:spcAft>
                          <a:spcPts val="0"/>
                        </a:spcAft>
                      </a:pPr>
                      <a:r>
                        <a:rPr lang="ar-SA"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پیشنهادات اختصاصی یا مورد تأکید در گفتگوی مشاوره‌ای</a:t>
                      </a:r>
                      <a:endParaRPr lang="en-US" sz="1600" b="1"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algn="ctr" defTabSz="914126" rtl="1" eaLnBrk="1" latinLnBrk="0" hangingPunct="1">
                        <a:lnSpc>
                          <a:spcPct val="130000"/>
                        </a:lnSpc>
                        <a:spcBef>
                          <a:spcPts val="0"/>
                        </a:spcBef>
                        <a:spcAft>
                          <a:spcPts val="0"/>
                        </a:spcAft>
                      </a:pPr>
                      <a:r>
                        <a:rPr lang="ar-SA" sz="1600" b="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(غیر از اشاره به اولویت جان جنین و دیگر موارد در هشت گام سریع)</a:t>
                      </a:r>
                      <a:endParaRPr lang="en-US" sz="1600" b="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92147351"/>
                  </a:ext>
                </a:extLst>
              </a:tr>
              <a:tr h="2057400">
                <a:tc>
                  <a:txBody>
                    <a:bodyPr/>
                    <a:lstStyle/>
                    <a:p>
                      <a:pPr marL="0" marR="0" algn="ctr" rtl="1">
                        <a:lnSpc>
                          <a:spcPct val="130000"/>
                        </a:lnSpc>
                        <a:spcBef>
                          <a:spcPts val="0"/>
                        </a:spcBef>
                        <a:spcAft>
                          <a:spcPts val="0"/>
                        </a:spcAft>
                      </a:pP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ترس از نقص جنین</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ترس از ناهنجاری جنین به دلیل طرح احتمال آسیب یا مصرف داروهایی مضر برای جنین</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smtClean="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پایین بودن شیوع نقص‌های شدید در تولد زنده را یادآور شوید و البته به هیچ وجه وجود نقص را غیرممکن نشان ندهید. پیشنهاد کنیم تردید را کنار بگذارد، فرزند خود را به خدا واگذار کند و تصمیم بگیرد پای فرزند خود در هر شرایطی بایستد هرچند احتمال نقص بسیار بسیار کم باشد.</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5540874"/>
                  </a:ext>
                </a:extLst>
              </a:tr>
              <a:tr h="1547782">
                <a:tc>
                  <a:txBody>
                    <a:bodyPr/>
                    <a:lstStyle/>
                    <a:p>
                      <a:pPr marL="0" marR="0" algn="ctr" rtl="1">
                        <a:lnSpc>
                          <a:spcPct val="130000"/>
                        </a:lnSpc>
                        <a:spcBef>
                          <a:spcPts val="0"/>
                        </a:spcBef>
                        <a:spcAft>
                          <a:spcPts val="0"/>
                        </a:spcAft>
                      </a:pPr>
                      <a:r>
                        <a:rPr lang="ar-SA"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احراز قطعی نقص جنین</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fa-IR"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تمایل به سقط جنین دارای نقص بعد از احراز نقص</a:t>
                      </a:r>
                      <a:endParaRPr lang="en-US" sz="1600" kern="12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30000"/>
                        </a:lnSpc>
                        <a:spcBef>
                          <a:spcPts val="0"/>
                        </a:spcBef>
                        <a:spcAft>
                          <a:spcPts val="0"/>
                        </a:spcAft>
                      </a:pPr>
                      <a:r>
                        <a:rPr lang="ar-SA"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ضمن اشاره به اهمیت جنین و آسیب‌های سقط عمدی، از وی بخواهید خودش درباره اینکه آیا اجازه اخلاقی و شرعی این سقط وجود دارد یا خیر، مطالعه کرده و به مرجع تخصصی شرعی خود مراجعه نماید.</a:t>
                      </a:r>
                      <a:endParaRPr lang="en-US" sz="1600" kern="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6882613"/>
                  </a:ext>
                </a:extLst>
              </a:tr>
            </a:tbl>
          </a:graphicData>
        </a:graphic>
      </p:graphicFrame>
    </p:spTree>
    <p:extLst>
      <p:ext uri="{BB962C8B-B14F-4D97-AF65-F5344CB8AC3E}">
        <p14:creationId xmlns:p14="http://schemas.microsoft.com/office/powerpoint/2010/main" val="134133027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3643"/>
            <a:ext cx="12189882" cy="6850713"/>
          </a:xfrm>
          <a:prstGeom prst="rect">
            <a:avLst/>
          </a:prstGeom>
        </p:spPr>
      </p:pic>
      <p:sp>
        <p:nvSpPr>
          <p:cNvPr id="4" name="Title 1">
            <a:extLst>
              <a:ext uri="{FF2B5EF4-FFF2-40B4-BE49-F238E27FC236}">
                <a16:creationId xmlns:a16="http://schemas.microsoft.com/office/drawing/2014/main" id="{1CF5CF68-2A90-5AC8-CCA0-14A265685D57}"/>
              </a:ext>
            </a:extLst>
          </p:cNvPr>
          <p:cNvSpPr>
            <a:spLocks noGrp="1"/>
          </p:cNvSpPr>
          <p:nvPr>
            <p:ph type="title"/>
          </p:nvPr>
        </p:nvSpPr>
        <p:spPr bwMode="auto">
          <a:xfrm>
            <a:off x="1534424" y="365125"/>
            <a:ext cx="10038771" cy="644994"/>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algn="just" rtl="1">
              <a:lnSpc>
                <a:spcPct val="130000"/>
              </a:lnSpc>
              <a:spcBef>
                <a:spcPts val="600"/>
              </a:spcBef>
              <a:spcAft>
                <a:spcPts val="0"/>
              </a:spcAft>
            </a:pPr>
            <a:r>
              <a:rPr lang="fa-IR"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نکاتی</a:t>
            </a:r>
            <a:r>
              <a:rPr lang="ar-SA"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rPr>
              <a:t> که لازم است درباره تحلیل «مسئله‌ها» توجه شود:</a:t>
            </a:r>
            <a:endParaRPr lang="en-US" sz="2200" b="1" dirty="0">
              <a:solidFill>
                <a:srgbClr val="001E00"/>
              </a:solidFill>
              <a:latin typeface="Calibri Light" panose="020F0302020204030204" pitchFamily="34" charset="0"/>
              <a:ea typeface="Times New Roman" panose="02020603050405020304" pitchFamily="18" charset="0"/>
              <a:cs typeface="B Titr"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
        <p:nvSpPr>
          <p:cNvPr id="3" name="Content Placeholder 2"/>
          <p:cNvSpPr>
            <a:spLocks noGrp="1"/>
          </p:cNvSpPr>
          <p:nvPr>
            <p:ph idx="1"/>
          </p:nvPr>
        </p:nvSpPr>
        <p:spPr>
          <a:xfrm>
            <a:off x="1060333" y="1560364"/>
            <a:ext cx="10512862" cy="4230836"/>
          </a:xfrm>
        </p:spPr>
        <p:txBody>
          <a:bodyPr>
            <a:normAutofit/>
          </a:bodyPr>
          <a:lstStyle/>
          <a:p>
            <a:pPr marL="0" marR="0" lvl="0" indent="0" algn="just" rtl="1">
              <a:lnSpc>
                <a:spcPct val="250000"/>
              </a:lnSpc>
              <a:spcBef>
                <a:spcPts val="0"/>
              </a:spcBef>
              <a:spcAft>
                <a:spcPts val="0"/>
              </a:spcAft>
              <a:buNone/>
            </a:pPr>
            <a:r>
              <a:rPr lang="fa-IR" sz="2000" dirty="0" smtClean="0">
                <a:latin typeface="Times New Roman" panose="02020603050405020304" pitchFamily="18" charset="0"/>
                <a:ea typeface="Calibri" panose="020F0502020204030204" pitchFamily="34" charset="0"/>
                <a:cs typeface="B Nazanin" panose="00000400000000000000" pitchFamily="2" charset="-78"/>
              </a:rPr>
              <a:t>1. این </a:t>
            </a:r>
            <a:r>
              <a:rPr lang="fa-IR" sz="2000" dirty="0">
                <a:latin typeface="Times New Roman" panose="02020603050405020304" pitchFamily="18" charset="0"/>
                <a:ea typeface="Calibri" panose="020F0502020204030204" pitchFamily="34" charset="0"/>
                <a:cs typeface="B Nazanin" panose="00000400000000000000" pitchFamily="2" charset="-78"/>
              </a:rPr>
              <a:t>مسئله‌ها، در همه شرایط، زمینه‌ساز نیست و ممکن است با مواردی خارج از این شرایط روبرو شوید که به نظر می‌رسد یادگیری مهارت نسبت به همین مسئله‌ها، می‌تواند برای حفظ حیات جنین در موقعیت‌ها و مسئله‌های دیگر هم کمک نماید.</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marR="0" lvl="0" indent="0" algn="just" rtl="1">
              <a:lnSpc>
                <a:spcPct val="250000"/>
              </a:lnSpc>
              <a:spcBef>
                <a:spcPts val="0"/>
              </a:spcBef>
              <a:spcAft>
                <a:spcPts val="0"/>
              </a:spcAft>
              <a:buNone/>
            </a:pPr>
            <a:r>
              <a:rPr lang="fa-IR" sz="2000" dirty="0" smtClean="0">
                <a:latin typeface="Times New Roman" panose="02020603050405020304" pitchFamily="18" charset="0"/>
                <a:ea typeface="Calibri" panose="020F0502020204030204" pitchFamily="34" charset="0"/>
                <a:cs typeface="B Nazanin" panose="00000400000000000000" pitchFamily="2" charset="-78"/>
              </a:rPr>
              <a:t>2. ممکن </a:t>
            </a:r>
            <a:r>
              <a:rPr lang="fa-IR" sz="2000" dirty="0">
                <a:latin typeface="Times New Roman" panose="02020603050405020304" pitchFamily="18" charset="0"/>
                <a:ea typeface="Calibri" panose="020F0502020204030204" pitchFamily="34" charset="0"/>
                <a:cs typeface="B Nazanin" panose="00000400000000000000" pitchFamily="2" charset="-78"/>
              </a:rPr>
              <a:t>است برای برخی افراد، چند مسئله به صورت هم‌زمان وجود داشته باشد و شرایط، به صورت ترکیبی موجب گرایش به گرفتن جان جنین شود. در این موارد، مسئله‌ها و راه‌حل‌های آنها را اولویت‌بندی نمایید و از تلفیق راه‌حل‌ها استفاده می‌کنیم و در ضمن، اولویت‌بندی را نیز رعایت می‌کنیم.</a:t>
            </a:r>
            <a:endParaRPr lang="en-US" sz="2000" dirty="0">
              <a:latin typeface="Times New Roman" panose="02020603050405020304" pitchFamily="18" charset="0"/>
              <a:ea typeface="Calibri" panose="020F0502020204030204" pitchFamily="34" charset="0"/>
              <a:cs typeface="B Nazanin" panose="00000400000000000000" pitchFamily="2" charset="-78"/>
            </a:endParaRPr>
          </a:p>
          <a:p>
            <a:pPr marL="0" indent="0" algn="ctr" rtl="1">
              <a:buNone/>
            </a:pPr>
            <a:endParaRPr lang="en-US" dirty="0"/>
          </a:p>
        </p:txBody>
      </p:sp>
    </p:spTree>
    <p:extLst>
      <p:ext uri="{BB962C8B-B14F-4D97-AF65-F5344CB8AC3E}">
        <p14:creationId xmlns:p14="http://schemas.microsoft.com/office/powerpoint/2010/main" val="29194413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9" y="3644"/>
            <a:ext cx="12189882" cy="6850713"/>
          </a:xfrm>
          <a:prstGeom prst="rect">
            <a:avLst/>
          </a:prstGeom>
        </p:spPr>
      </p:pic>
      <p:sp>
        <p:nvSpPr>
          <p:cNvPr id="2" name="Title 1">
            <a:extLst>
              <a:ext uri="{FF2B5EF4-FFF2-40B4-BE49-F238E27FC236}">
                <a16:creationId xmlns:a16="http://schemas.microsoft.com/office/drawing/2014/main" id="{8890C058-038F-3DA7-1E47-B353E9A096F6}"/>
              </a:ext>
            </a:extLst>
          </p:cNvPr>
          <p:cNvSpPr>
            <a:spLocks noGrp="1"/>
          </p:cNvSpPr>
          <p:nvPr>
            <p:ph type="title"/>
          </p:nvPr>
        </p:nvSpPr>
        <p:spPr>
          <a:xfrm>
            <a:off x="1446212" y="381000"/>
            <a:ext cx="10363200" cy="518755"/>
          </a:xfrm>
          <a:solidFill>
            <a:srgbClr val="FF93FF"/>
          </a:solidFill>
        </p:spPr>
        <p:txBody>
          <a:bodyPr>
            <a:noAutofit/>
          </a:body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مخاطب این بسته خدمت</a:t>
            </a:r>
            <a:endParaRPr lang="en-US" sz="2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3" y="113682"/>
            <a:ext cx="1560173" cy="1483992"/>
          </a:xfrm>
          <a:prstGeom prst="rect">
            <a:avLst/>
          </a:prstGeom>
        </p:spPr>
      </p:pic>
      <p:sp>
        <p:nvSpPr>
          <p:cNvPr id="8" name="Content Placeholder 2">
            <a:extLst>
              <a:ext uri="{FF2B5EF4-FFF2-40B4-BE49-F238E27FC236}">
                <a16:creationId xmlns:a16="http://schemas.microsoft.com/office/drawing/2014/main" id="{A06E9359-4D13-C526-FC84-77E46D5ED283}"/>
              </a:ext>
            </a:extLst>
          </p:cNvPr>
          <p:cNvSpPr>
            <a:spLocks noGrp="1"/>
          </p:cNvSpPr>
          <p:nvPr>
            <p:ph idx="1"/>
          </p:nvPr>
        </p:nvSpPr>
        <p:spPr>
          <a:xfrm>
            <a:off x="450422" y="1395673"/>
            <a:ext cx="11353800" cy="5157527"/>
          </a:xfrm>
        </p:spPr>
        <p:txBody>
          <a:bodyPr>
            <a:normAutofit fontScale="92500"/>
          </a:bodyPr>
          <a:lstStyle/>
          <a:p>
            <a:pPr marL="114369" marR="0" indent="-342900" algn="just" rtl="1">
              <a:lnSpc>
                <a:spcPct val="250000"/>
              </a:lnSpc>
              <a:spcBef>
                <a:spcPts val="0"/>
              </a:spcBef>
              <a:spcAft>
                <a:spcPts val="0"/>
              </a:spcAft>
              <a:buClr>
                <a:srgbClr val="7030A0"/>
              </a:buClr>
              <a:buFont typeface="Wingdings" panose="05000000000000000000" pitchFamily="2" charset="2"/>
              <a:buChar char="v"/>
            </a:pPr>
            <a:r>
              <a:rPr lang="ar-SA" sz="2400" b="1" dirty="0">
                <a:effectLst/>
                <a:latin typeface="Times New Roman" panose="02020603050405020304" pitchFamily="18" charset="0"/>
                <a:ea typeface="Calibri" panose="020F0502020204030204" pitchFamily="34" charset="0"/>
                <a:cs typeface="B Nazanin" panose="00000400000000000000" pitchFamily="2" charset="-78"/>
              </a:rPr>
              <a:t>پزشکان عمومی، ماماها،</a:t>
            </a:r>
            <a:r>
              <a:rPr lang="fa-IR" sz="2400" b="1" dirty="0">
                <a:effectLst/>
                <a:latin typeface="Times New Roman" panose="02020603050405020304" pitchFamily="18" charset="0"/>
                <a:ea typeface="Calibri" panose="020F0502020204030204" pitchFamily="34" charset="0"/>
                <a:cs typeface="B Nazanin" panose="00000400000000000000" pitchFamily="2" charset="-78"/>
              </a:rPr>
              <a:t> مراقب‌ماما‌ها،</a:t>
            </a:r>
            <a:r>
              <a:rPr lang="ar-SA" sz="2400" b="1" dirty="0">
                <a:effectLst/>
                <a:latin typeface="Times New Roman" panose="02020603050405020304" pitchFamily="18" charset="0"/>
                <a:ea typeface="Calibri" panose="020F0502020204030204" pitchFamily="34" charset="0"/>
                <a:cs typeface="B Nazanin" panose="00000400000000000000" pitchFamily="2" charset="-78"/>
              </a:rPr>
              <a:t> پرستاران، مراقبین سلامت، بهورزان» و سایر کارکنان «مراکز خدمات جامع سلامت، پایگاه‌های سلامت شهری و روستایی و خانه‌های بهداشت» </a:t>
            </a:r>
            <a:endParaRPr lang="fa-IR" sz="2400" b="1" dirty="0">
              <a:effectLst/>
              <a:latin typeface="Times New Roman" panose="02020603050405020304" pitchFamily="18" charset="0"/>
              <a:ea typeface="Calibri" panose="020F0502020204030204" pitchFamily="34" charset="0"/>
              <a:cs typeface="B Nazanin" panose="00000400000000000000" pitchFamily="2" charset="-78"/>
            </a:endParaRPr>
          </a:p>
          <a:p>
            <a:pPr marL="114369" marR="0" indent="-342900" algn="just" rtl="1">
              <a:lnSpc>
                <a:spcPct val="250000"/>
              </a:lnSpc>
              <a:spcBef>
                <a:spcPts val="0"/>
              </a:spcBef>
              <a:spcAft>
                <a:spcPts val="0"/>
              </a:spcAft>
              <a:buClr>
                <a:srgbClr val="7030A0"/>
              </a:buClr>
              <a:buFont typeface="Wingdings" panose="05000000000000000000" pitchFamily="2" charset="2"/>
              <a:buChar char="v"/>
            </a:pPr>
            <a:r>
              <a:rPr lang="ar-SA" sz="2400" b="1" dirty="0">
                <a:effectLst/>
                <a:latin typeface="Times New Roman" panose="02020603050405020304" pitchFamily="18" charset="0"/>
                <a:ea typeface="Calibri" panose="020F0502020204030204" pitchFamily="34" charset="0"/>
                <a:cs typeface="B Nazanin" panose="00000400000000000000" pitchFamily="2" charset="-78"/>
              </a:rPr>
              <a:t>«متخصصان پریناتولوژی، جراحی زنان و زایمان، رادیولوژی، پزشکان، ماماها، پرستاران» و بقیه کارکنان شاغل در «مراکز درمانی همچون بیمارستان‌ها، آزمایشگاه‌ها، مراکز سونوگرافی، مطب‌ها» و نیز «کارکنان داروخانه‌ها»</a:t>
            </a:r>
            <a:endParaRPr lang="en-US" sz="2400" b="1" dirty="0">
              <a:effectLst/>
              <a:latin typeface="Times New Roman" panose="02020603050405020304" pitchFamily="18" charset="0"/>
              <a:ea typeface="Calibri" panose="020F0502020204030204" pitchFamily="34" charset="0"/>
              <a:cs typeface="B Nazanin" panose="00000400000000000000" pitchFamily="2" charset="-78"/>
            </a:endParaRPr>
          </a:p>
          <a:p>
            <a:pPr marL="114369" marR="0" indent="-342900" algn="just" rtl="1">
              <a:lnSpc>
                <a:spcPct val="250000"/>
              </a:lnSpc>
              <a:spcBef>
                <a:spcPts val="0"/>
              </a:spcBef>
              <a:spcAft>
                <a:spcPts val="0"/>
              </a:spcAft>
              <a:buClr>
                <a:srgbClr val="7030A0"/>
              </a:buClr>
              <a:buFont typeface="Wingdings" panose="05000000000000000000" pitchFamily="2" charset="2"/>
              <a:buChar char="v"/>
            </a:pPr>
            <a:r>
              <a:rPr lang="ar-SA" sz="2400" b="1" dirty="0">
                <a:effectLst/>
                <a:latin typeface="Times New Roman" panose="02020603050405020304" pitchFamily="18" charset="0"/>
                <a:ea typeface="Calibri" panose="020F0502020204030204" pitchFamily="34" charset="0"/>
                <a:cs typeface="B Nazanin" panose="00000400000000000000" pitchFamily="2" charset="-78"/>
              </a:rPr>
              <a:t> سمن‌ها (سازمان‌های مردم نهاد) حامی جنین </a:t>
            </a:r>
            <a:endParaRPr lang="fa-IR" sz="2400" b="1" dirty="0">
              <a:effectLst/>
              <a:latin typeface="Times New Roman" panose="02020603050405020304" pitchFamily="18" charset="0"/>
              <a:ea typeface="Calibri" panose="020F0502020204030204" pitchFamily="34" charset="0"/>
              <a:cs typeface="B Nazanin" panose="00000400000000000000" pitchFamily="2" charset="-78"/>
            </a:endParaRPr>
          </a:p>
          <a:p>
            <a:pPr marL="114369" marR="0" indent="-342900" algn="just" rtl="1">
              <a:lnSpc>
                <a:spcPct val="250000"/>
              </a:lnSpc>
              <a:spcBef>
                <a:spcPts val="0"/>
              </a:spcBef>
              <a:spcAft>
                <a:spcPts val="0"/>
              </a:spcAft>
              <a:buClr>
                <a:srgbClr val="7030A0"/>
              </a:buClr>
              <a:buFont typeface="Wingdings" panose="05000000000000000000" pitchFamily="2" charset="2"/>
              <a:buChar char="v"/>
            </a:pPr>
            <a:r>
              <a:rPr lang="ar-SA" sz="2400" b="1" dirty="0">
                <a:effectLst/>
                <a:latin typeface="Times New Roman" panose="02020603050405020304" pitchFamily="18" charset="0"/>
                <a:ea typeface="Calibri" panose="020F0502020204030204" pitchFamily="34" charset="0"/>
                <a:cs typeface="B Nazanin" panose="00000400000000000000" pitchFamily="2" charset="-78"/>
              </a:rPr>
              <a:t>دانشگاه‌ها، مراکز پژوهشی و مجموعه‌های تجربه مند در موضوع حفظ جنین،</a:t>
            </a:r>
            <a:endParaRPr lang="en-US" sz="1400" b="1"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9" name="Title 1">
            <a:extLst>
              <a:ext uri="{FF2B5EF4-FFF2-40B4-BE49-F238E27FC236}">
                <a16:creationId xmlns:a16="http://schemas.microsoft.com/office/drawing/2014/main" id="{8890C058-038F-3DA7-1E47-B353E9A096F6}"/>
              </a:ext>
            </a:extLst>
          </p:cNvPr>
          <p:cNvSpPr txBox="1">
            <a:spLocks/>
          </p:cNvSpPr>
          <p:nvPr/>
        </p:nvSpPr>
        <p:spPr>
          <a:xfrm>
            <a:off x="1455598" y="425077"/>
            <a:ext cx="10363200" cy="518755"/>
          </a:xfrm>
          <a:prstGeom prst="rect">
            <a:avLst/>
          </a:prstGeom>
          <a:solidFill>
            <a:srgbClr val="FF93FF"/>
          </a:solidFill>
        </p:spPr>
        <p:txBody>
          <a:bodyPr vert="horz" lIns="91440" tIns="45720" rIns="91440" bIns="45720" rtlCol="0" anchor="ctr">
            <a:noAutofit/>
          </a:bodyPr>
          <a:lstStyle>
            <a:lvl1pPr algn="l" defTabSz="914126" rtl="0" eaLnBrk="1" latinLnBrk="0" hangingPunct="1">
              <a:lnSpc>
                <a:spcPct val="90000"/>
              </a:lnSpc>
              <a:spcBef>
                <a:spcPct val="0"/>
              </a:spcBef>
              <a:buNone/>
              <a:defRPr sz="4399" kern="1200">
                <a:solidFill>
                  <a:schemeClr val="tx1"/>
                </a:solidFill>
                <a:latin typeface="+mj-lt"/>
                <a:ea typeface="+mj-ea"/>
                <a:cs typeface="+mj-cs"/>
              </a:defRPr>
            </a:lvl1pPr>
          </a:lstStyle>
          <a:p>
            <a:pPr algn="r" rtl="1">
              <a:lnSpc>
                <a:spcPct val="130000"/>
              </a:lnSpc>
              <a:spcBef>
                <a:spcPts val="1200"/>
              </a:spcBef>
              <a:spcAft>
                <a:spcPts val="1200"/>
              </a:spcAft>
            </a:pPr>
            <a:r>
              <a:rPr lang="fa-IR" sz="2200" kern="1600" dirty="0">
                <a:latin typeface="Calibri Light" panose="020F0302020204030204" pitchFamily="34" charset="0"/>
                <a:ea typeface="Times New Roman" panose="02020603050405020304" pitchFamily="18" charset="0"/>
                <a:cs typeface="B Titr" panose="00000700000000000000" pitchFamily="2" charset="-78"/>
              </a:rPr>
              <a:t>مخاطبان این بسته خدمت</a:t>
            </a:r>
            <a:endParaRPr lang="en-US" sz="2200"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29" y="157759"/>
            <a:ext cx="1560173" cy="1483992"/>
          </a:xfrm>
          <a:prstGeom prst="rect">
            <a:avLst/>
          </a:prstGeom>
        </p:spPr>
      </p:pic>
    </p:spTree>
    <p:extLst>
      <p:ext uri="{BB962C8B-B14F-4D97-AF65-F5344CB8AC3E}">
        <p14:creationId xmlns:p14="http://schemas.microsoft.com/office/powerpoint/2010/main" val="152256518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89882" cy="6817992"/>
          </a:xfrm>
          <a:prstGeom prst="rect">
            <a:avLst/>
          </a:prstGeom>
        </p:spPr>
      </p:pic>
      <p:sp>
        <p:nvSpPr>
          <p:cNvPr id="4" name="Title 1">
            <a:extLst>
              <a:ext uri="{FF2B5EF4-FFF2-40B4-BE49-F238E27FC236}">
                <a16:creationId xmlns:a16="http://schemas.microsoft.com/office/drawing/2014/main" id="{66569E0C-8F8E-6864-C6A9-80B32660A0F4}"/>
              </a:ext>
            </a:extLst>
          </p:cNvPr>
          <p:cNvSpPr>
            <a:spLocks noGrp="1"/>
          </p:cNvSpPr>
          <p:nvPr>
            <p:ph type="title"/>
          </p:nvPr>
        </p:nvSpPr>
        <p:spPr bwMode="auto">
          <a:xfrm>
            <a:off x="1370012" y="228600"/>
            <a:ext cx="10433559" cy="609600"/>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kern="1600" dirty="0">
                <a:solidFill>
                  <a:schemeClr val="tx1">
                    <a:lumMod val="85000"/>
                    <a:lumOff val="15000"/>
                  </a:schemeClr>
                </a:solidFill>
                <a:latin typeface="Calibri Light" panose="020F0302020204030204" pitchFamily="34" charset="0"/>
                <a:ea typeface="Times New Roman" panose="02020603050405020304" pitchFamily="18" charset="0"/>
                <a:cs typeface="B Titr" panose="00000700000000000000" pitchFamily="2" charset="-78"/>
              </a:rPr>
              <a:t>اقدامات بعد از مقطع تصمیم به سقط عمدی </a:t>
            </a:r>
            <a:r>
              <a:rPr lang="fa-IR" sz="2200" kern="1600" dirty="0" smtClean="0">
                <a:solidFill>
                  <a:schemeClr val="tx1">
                    <a:lumMod val="85000"/>
                    <a:lumOff val="15000"/>
                  </a:schemeClr>
                </a:solidFill>
                <a:latin typeface="Calibri Light" panose="020F0302020204030204" pitchFamily="34" charset="0"/>
                <a:ea typeface="Times New Roman" panose="02020603050405020304" pitchFamily="18" charset="0"/>
                <a:cs typeface="B Titr" panose="00000700000000000000" pitchFamily="2" charset="-78"/>
              </a:rPr>
              <a:t>جنین</a:t>
            </a:r>
            <a:endParaRPr lang="en-US" sz="2200" dirty="0">
              <a:solidFill>
                <a:schemeClr val="tx1">
                  <a:lumMod val="85000"/>
                  <a:lumOff val="15000"/>
                </a:schemeClr>
              </a:solidFill>
            </a:endParaRPr>
          </a:p>
        </p:txBody>
      </p:sp>
      <p:sp>
        <p:nvSpPr>
          <p:cNvPr id="5" name="Content Placeholder 2">
            <a:extLst>
              <a:ext uri="{FF2B5EF4-FFF2-40B4-BE49-F238E27FC236}">
                <a16:creationId xmlns:a16="http://schemas.microsoft.com/office/drawing/2014/main" id="{538215BB-EAA2-359B-599B-F1D30E966C2F}"/>
              </a:ext>
            </a:extLst>
          </p:cNvPr>
          <p:cNvSpPr>
            <a:spLocks noGrp="1"/>
          </p:cNvSpPr>
          <p:nvPr>
            <p:ph idx="1"/>
          </p:nvPr>
        </p:nvSpPr>
        <p:spPr bwMode="auto">
          <a:xfrm>
            <a:off x="742514" y="914400"/>
            <a:ext cx="11201401"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eaLnBrk="1" fontAlgn="auto" hangingPunct="1">
              <a:lnSpc>
                <a:spcPct val="100000"/>
              </a:lnSpc>
              <a:spcBef>
                <a:spcPts val="0"/>
              </a:spcBef>
              <a:spcAft>
                <a:spcPts val="0"/>
              </a:spcAft>
              <a:buNone/>
              <a:defRPr/>
            </a:pPr>
            <a:r>
              <a:rPr lang="fa-IR" sz="2400" b="1" u="sng"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منصرف </a:t>
            </a:r>
            <a:r>
              <a:rPr lang="fa-IR" sz="2400" b="1" u="sng" dirty="0">
                <a:solidFill>
                  <a:schemeClr val="tx1"/>
                </a:solidFill>
                <a:latin typeface="Times New Roman" panose="02020603050405020304" pitchFamily="18" charset="0"/>
                <a:ea typeface="Calibri" panose="020F0502020204030204" pitchFamily="34" charset="0"/>
                <a:cs typeface="B Nazanin" panose="00000400000000000000" pitchFamily="2" charset="-78"/>
              </a:rPr>
              <a:t>شده از سقط عمدی</a:t>
            </a:r>
          </a:p>
          <a:p>
            <a:pPr marL="0" indent="0" algn="just" rtl="1" eaLnBrk="1" fontAlgn="auto" hangingPunct="1">
              <a:lnSpc>
                <a:spcPct val="100000"/>
              </a:lnSpc>
              <a:spcBef>
                <a:spcPts val="0"/>
              </a:spcBef>
              <a:spcAft>
                <a:spcPts val="0"/>
              </a:spcAft>
              <a:buNone/>
              <a:defRPr/>
            </a:pPr>
            <a:r>
              <a:rPr lang="fa-IR" sz="2000" b="1" dirty="0">
                <a:solidFill>
                  <a:schemeClr val="tx1"/>
                </a:solidFill>
                <a:latin typeface="Times New Roman" panose="02020603050405020304" pitchFamily="18" charset="0"/>
                <a:ea typeface="Calibri" panose="020F0502020204030204" pitchFamily="34" charset="0"/>
                <a:cs typeface="B Nazanin" panose="00000400000000000000" pitchFamily="2" charset="-78"/>
              </a:rPr>
              <a:t>هدف:</a:t>
            </a:r>
          </a:p>
          <a:p>
            <a:pPr marL="0" indent="0" algn="just" rtl="1" eaLnBrk="1" fontAlgn="auto" hangingPunct="1">
              <a:lnSpc>
                <a:spcPct val="100000"/>
              </a:lnSpc>
              <a:spcBef>
                <a:spcPts val="0"/>
              </a:spcBef>
              <a:spcAft>
                <a:spcPts val="0"/>
              </a:spcAft>
              <a:buNone/>
              <a:defRPr/>
            </a:pP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 </a:t>
            </a:r>
            <a:r>
              <a:rPr lang="fa-IR" sz="2000" u="sng" dirty="0">
                <a:solidFill>
                  <a:schemeClr val="tx1"/>
                </a:solidFill>
                <a:latin typeface="Times New Roman" panose="02020603050405020304" pitchFamily="18" charset="0"/>
                <a:ea typeface="Calibri" panose="020F0502020204030204" pitchFamily="34" charset="0"/>
                <a:cs typeface="B Nazanin" panose="00000400000000000000" pitchFamily="2" charset="-78"/>
              </a:rPr>
              <a:t>تثبیت تصمیم، کمک به مدیریت بهتر شرایط حفظ </a:t>
            </a:r>
            <a:r>
              <a:rPr lang="fa-IR" sz="2000" u="sng"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جنین</a:t>
            </a:r>
          </a:p>
          <a:p>
            <a:pPr marL="0" indent="0" algn="just" rtl="1" eaLnBrk="1" fontAlgn="auto" hangingPunct="1">
              <a:lnSpc>
                <a:spcPct val="100000"/>
              </a:lnSpc>
              <a:spcBef>
                <a:spcPts val="0"/>
              </a:spcBef>
              <a:spcAft>
                <a:spcPts val="0"/>
              </a:spcAft>
              <a:buNone/>
              <a:defRPr/>
            </a:pP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 rtl="1" eaLnBrk="1" fontAlgn="auto" hangingPunct="1">
              <a:lnSpc>
                <a:spcPct val="150000"/>
              </a:lnSpc>
              <a:spcBef>
                <a:spcPts val="0"/>
              </a:spcBef>
              <a:spcAft>
                <a:spcPts val="0"/>
              </a:spcAft>
              <a:buNone/>
              <a:defRPr/>
            </a:pP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در صورت ایجاد انصراف از سقط عمدی جنین، در طول بارداری و پس از تولد، استمرار همراهی مشاوره محور مادر قطع نشود. ضرورت این همراهی به دو جهت است:</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 rtl="1" eaLnBrk="1" fontAlgn="auto" hangingPunct="1">
              <a:lnSpc>
                <a:spcPct val="150000"/>
              </a:lnSpc>
              <a:spcBef>
                <a:spcPts val="0"/>
              </a:spcBef>
              <a:spcAft>
                <a:spcPts val="0"/>
              </a:spcAft>
              <a:buNone/>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1. امکان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تصمیم مجدد به سقط عمدی جنین در ماه‌های بعدی</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 rtl="1" eaLnBrk="1" fontAlgn="auto" hangingPunct="1">
              <a:lnSpc>
                <a:spcPct val="150000"/>
              </a:lnSpc>
              <a:spcBef>
                <a:spcPts val="0"/>
              </a:spcBef>
              <a:spcAft>
                <a:spcPts val="0"/>
              </a:spcAft>
              <a:buNone/>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2. امکان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بی توجهی به انجام یا عدم انجام مراقبت‌های بارداری</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 rtl="1" eaLnBrk="1" fontAlgn="auto" hangingPunct="1">
              <a:lnSpc>
                <a:spcPct val="150000"/>
              </a:lnSpc>
              <a:spcBef>
                <a:spcPts val="0"/>
              </a:spcBef>
              <a:spcAft>
                <a:spcPts val="0"/>
              </a:spcAft>
              <a:buNone/>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3. امکان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دشواری در مدیریت شرایط پس از تولد فرزند به ویژه به جهت آسیب‌های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عاطفی</a:t>
            </a:r>
          </a:p>
          <a:p>
            <a:pPr marL="0" indent="0" algn="just" rtl="1" eaLnBrk="1" fontAlgn="auto" hangingPunct="1">
              <a:lnSpc>
                <a:spcPct val="150000"/>
              </a:lnSpc>
              <a:spcBef>
                <a:spcPts val="0"/>
              </a:spcBef>
              <a:spcAft>
                <a:spcPts val="0"/>
              </a:spcAft>
              <a:buNone/>
              <a:defRPr/>
            </a:pP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 rtl="1" eaLnBrk="1" fontAlgn="auto" hangingPunct="1">
              <a:lnSpc>
                <a:spcPct val="150000"/>
              </a:lnSpc>
              <a:spcBef>
                <a:spcPts val="0"/>
              </a:spcBef>
              <a:spcAft>
                <a:spcPts val="0"/>
              </a:spcAft>
              <a:buNone/>
              <a:defRPr/>
            </a:pP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بهتر است کسی که با کمک شما از سقط نجات یافته است، از نظر عاطفی و مشاوره‌ای مراقبت شود و رها نگردد. به ویژه اینکه در بسیاری از موارد، اطرافیان توجه کافی به اهمیت حفظ جنین نداشته‌اند و ممکن است همچنان، شما مهم‌ترین حامی وی باشید.</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143684679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89882" cy="6817992"/>
          </a:xfrm>
          <a:prstGeom prst="rect">
            <a:avLst/>
          </a:prstGeom>
        </p:spPr>
      </p:pic>
      <p:sp>
        <p:nvSpPr>
          <p:cNvPr id="4" name="Title 1">
            <a:extLst>
              <a:ext uri="{FF2B5EF4-FFF2-40B4-BE49-F238E27FC236}">
                <a16:creationId xmlns:a16="http://schemas.microsoft.com/office/drawing/2014/main" id="{66569E0C-8F8E-6864-C6A9-80B32660A0F4}"/>
              </a:ext>
            </a:extLst>
          </p:cNvPr>
          <p:cNvSpPr>
            <a:spLocks noGrp="1"/>
          </p:cNvSpPr>
          <p:nvPr>
            <p:ph type="title"/>
          </p:nvPr>
        </p:nvSpPr>
        <p:spPr bwMode="auto">
          <a:xfrm>
            <a:off x="1370012" y="228600"/>
            <a:ext cx="10433559" cy="609600"/>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kern="1600" dirty="0">
                <a:solidFill>
                  <a:schemeClr val="tx1">
                    <a:lumMod val="85000"/>
                    <a:lumOff val="15000"/>
                  </a:schemeClr>
                </a:solidFill>
                <a:latin typeface="Calibri Light" panose="020F0302020204030204" pitchFamily="34" charset="0"/>
                <a:ea typeface="Times New Roman" panose="02020603050405020304" pitchFamily="18" charset="0"/>
                <a:cs typeface="B Titr" panose="00000700000000000000" pitchFamily="2" charset="-78"/>
              </a:rPr>
              <a:t>اقدامات بعد از مقطع تصمیم به سقط عمدی </a:t>
            </a:r>
            <a:r>
              <a:rPr lang="fa-IR" sz="2200" kern="1600" dirty="0" smtClean="0">
                <a:solidFill>
                  <a:schemeClr val="tx1">
                    <a:lumMod val="85000"/>
                    <a:lumOff val="15000"/>
                  </a:schemeClr>
                </a:solidFill>
                <a:latin typeface="Calibri Light" panose="020F0302020204030204" pitchFamily="34" charset="0"/>
                <a:ea typeface="Times New Roman" panose="02020603050405020304" pitchFamily="18" charset="0"/>
                <a:cs typeface="B Titr" panose="00000700000000000000" pitchFamily="2" charset="-78"/>
              </a:rPr>
              <a:t>جنین</a:t>
            </a:r>
            <a:endParaRPr lang="en-US" sz="2200" dirty="0">
              <a:solidFill>
                <a:schemeClr val="tx1">
                  <a:lumMod val="85000"/>
                  <a:lumOff val="15000"/>
                </a:schemeClr>
              </a:solidFill>
            </a:endParaRPr>
          </a:p>
        </p:txBody>
      </p:sp>
      <p:sp>
        <p:nvSpPr>
          <p:cNvPr id="5" name="Content Placeholder 2">
            <a:extLst>
              <a:ext uri="{FF2B5EF4-FFF2-40B4-BE49-F238E27FC236}">
                <a16:creationId xmlns:a16="http://schemas.microsoft.com/office/drawing/2014/main" id="{538215BB-EAA2-359B-599B-F1D30E966C2F}"/>
              </a:ext>
            </a:extLst>
          </p:cNvPr>
          <p:cNvSpPr>
            <a:spLocks noGrp="1"/>
          </p:cNvSpPr>
          <p:nvPr>
            <p:ph idx="1"/>
          </p:nvPr>
        </p:nvSpPr>
        <p:spPr bwMode="auto">
          <a:xfrm>
            <a:off x="736938" y="1295400"/>
            <a:ext cx="11201401"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eaLnBrk="1" fontAlgn="auto" hangingPunct="1">
              <a:lnSpc>
                <a:spcPct val="100000"/>
              </a:lnSpc>
              <a:spcBef>
                <a:spcPts val="0"/>
              </a:spcBef>
              <a:spcAft>
                <a:spcPts val="0"/>
              </a:spcAft>
              <a:buNone/>
              <a:defRPr/>
            </a:pPr>
            <a:r>
              <a:rPr lang="fa-IR" sz="2400" b="1" u="sng"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منصرف </a:t>
            </a:r>
            <a:r>
              <a:rPr lang="fa-IR" sz="2400" b="1" u="sng" dirty="0">
                <a:solidFill>
                  <a:schemeClr val="tx1"/>
                </a:solidFill>
                <a:latin typeface="Times New Roman" panose="02020603050405020304" pitchFamily="18" charset="0"/>
                <a:ea typeface="Calibri" panose="020F0502020204030204" pitchFamily="34" charset="0"/>
                <a:cs typeface="B Nazanin" panose="00000400000000000000" pitchFamily="2" charset="-78"/>
              </a:rPr>
              <a:t>شده از سقط </a:t>
            </a:r>
            <a:r>
              <a:rPr lang="fa-IR" sz="2400" b="1" u="sng"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عمدی</a:t>
            </a:r>
          </a:p>
          <a:p>
            <a:pPr marL="0" indent="0" algn="just" rtl="1" eaLnBrk="1" fontAlgn="auto" hangingPunct="1">
              <a:lnSpc>
                <a:spcPct val="100000"/>
              </a:lnSpc>
              <a:spcBef>
                <a:spcPts val="0"/>
              </a:spcBef>
              <a:spcAft>
                <a:spcPts val="0"/>
              </a:spcAft>
              <a:buNone/>
              <a:defRPr/>
            </a:pPr>
            <a:endParaRPr lang="fa-IR" sz="2400" b="1" u="sng"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 rtl="1" eaLnBrk="1" fontAlgn="auto" hangingPunct="1">
              <a:lnSpc>
                <a:spcPct val="100000"/>
              </a:lnSpc>
              <a:spcBef>
                <a:spcPts val="0"/>
              </a:spcBef>
              <a:spcAft>
                <a:spcPts val="0"/>
              </a:spcAft>
              <a:buNone/>
              <a:defRPr/>
            </a:pPr>
            <a:r>
              <a:rPr lang="fa-IR" sz="2000" b="1" dirty="0">
                <a:solidFill>
                  <a:schemeClr val="tx1"/>
                </a:solidFill>
                <a:latin typeface="Times New Roman" panose="02020603050405020304" pitchFamily="18" charset="0"/>
                <a:ea typeface="Calibri" panose="020F0502020204030204" pitchFamily="34" charset="0"/>
                <a:cs typeface="B Nazanin" panose="00000400000000000000" pitchFamily="2" charset="-78"/>
              </a:rPr>
              <a:t>اقدامات</a:t>
            </a:r>
            <a:endParaRPr lang="en-US" sz="2000" b="1"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algn="just" rtl="1" eaLnBrk="1" fontAlgn="auto" hangingPunct="1">
              <a:lnSpc>
                <a:spcPct val="200000"/>
              </a:lnSpc>
              <a:spcBef>
                <a:spcPts val="0"/>
              </a:spcBef>
              <a:spcAft>
                <a:spcPts val="0"/>
              </a:spcAft>
              <a:buClrTx/>
              <a:buFont typeface="Wingdings" panose="05000000000000000000" pitchFamily="2" charset="2"/>
              <a:buChar char="Ø"/>
              <a:defRPr/>
            </a:pP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تشکیل پرونده بارداری و تشویق به ادامه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مراقبت‌ها</a:t>
            </a:r>
            <a:endPar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algn="just" rtl="1" eaLnBrk="1" fontAlgn="auto" hangingPunct="1">
              <a:lnSpc>
                <a:spcPct val="200000"/>
              </a:lnSpc>
              <a:spcBef>
                <a:spcPts val="0"/>
              </a:spcBef>
              <a:spcAft>
                <a:spcPts val="0"/>
              </a:spcAft>
              <a:buClrTx/>
              <a:buFont typeface="Wingdings" panose="05000000000000000000" pitchFamily="2" charset="2"/>
              <a:buChar char="Ø"/>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حفظ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کرامت مادری، تاکید به به جایگاه والای مادر در نگاه خداباور، کند، تا جاییکه خداوند در قرآن آیاتی را اختصاصاً به بیان زحمات مادر، حق شناسی مادر، تجلیل از مادر و گوشزد کردن وظیفه اختصاصی فرزند نسبت به مادر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می‌پردازد.</a:t>
            </a:r>
            <a:endPar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algn="just" rtl="1" eaLnBrk="1" fontAlgn="auto" hangingPunct="1">
              <a:lnSpc>
                <a:spcPct val="200000"/>
              </a:lnSpc>
              <a:spcBef>
                <a:spcPts val="0"/>
              </a:spcBef>
              <a:spcAft>
                <a:spcPts val="0"/>
              </a:spcAft>
              <a:buClrTx/>
              <a:buFont typeface="Wingdings" panose="05000000000000000000" pitchFamily="2" charset="2"/>
              <a:buChar char="Ø"/>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تشویق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به شرکت در کلاس‌های آمادگی برای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زایمان</a:t>
            </a:r>
            <a:endPar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algn="just" rtl="1" eaLnBrk="1" fontAlgn="auto" hangingPunct="1">
              <a:lnSpc>
                <a:spcPct val="200000"/>
              </a:lnSpc>
              <a:spcBef>
                <a:spcPts val="0"/>
              </a:spcBef>
              <a:spcAft>
                <a:spcPts val="0"/>
              </a:spcAft>
              <a:buClrTx/>
              <a:buFont typeface="Wingdings" panose="05000000000000000000" pitchFamily="2" charset="2"/>
              <a:buChar char="Ø"/>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تثبیت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تصمیم صحیح از طریق احساسات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واقعی</a:t>
            </a: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348182165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89882" cy="6817992"/>
          </a:xfrm>
          <a:prstGeom prst="rect">
            <a:avLst/>
          </a:prstGeom>
        </p:spPr>
      </p:pic>
      <p:sp>
        <p:nvSpPr>
          <p:cNvPr id="4" name="Title 1">
            <a:extLst>
              <a:ext uri="{FF2B5EF4-FFF2-40B4-BE49-F238E27FC236}">
                <a16:creationId xmlns:a16="http://schemas.microsoft.com/office/drawing/2014/main" id="{66569E0C-8F8E-6864-C6A9-80B32660A0F4}"/>
              </a:ext>
            </a:extLst>
          </p:cNvPr>
          <p:cNvSpPr>
            <a:spLocks noGrp="1"/>
          </p:cNvSpPr>
          <p:nvPr>
            <p:ph type="title"/>
          </p:nvPr>
        </p:nvSpPr>
        <p:spPr bwMode="auto">
          <a:xfrm>
            <a:off x="1370012" y="228600"/>
            <a:ext cx="10433559" cy="609600"/>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kern="1600" dirty="0">
                <a:solidFill>
                  <a:schemeClr val="tx1">
                    <a:lumMod val="85000"/>
                    <a:lumOff val="15000"/>
                  </a:schemeClr>
                </a:solidFill>
                <a:latin typeface="Calibri Light" panose="020F0302020204030204" pitchFamily="34" charset="0"/>
                <a:ea typeface="Times New Roman" panose="02020603050405020304" pitchFamily="18" charset="0"/>
                <a:cs typeface="B Titr" panose="00000700000000000000" pitchFamily="2" charset="-78"/>
              </a:rPr>
              <a:t>اقدامات بعد از مقطع تصمیم به سقط عمدی </a:t>
            </a:r>
            <a:r>
              <a:rPr lang="fa-IR" sz="2200" kern="1600" dirty="0" smtClean="0">
                <a:solidFill>
                  <a:schemeClr val="tx1">
                    <a:lumMod val="85000"/>
                    <a:lumOff val="15000"/>
                  </a:schemeClr>
                </a:solidFill>
                <a:latin typeface="Calibri Light" panose="020F0302020204030204" pitchFamily="34" charset="0"/>
                <a:ea typeface="Times New Roman" panose="02020603050405020304" pitchFamily="18" charset="0"/>
                <a:cs typeface="B Titr" panose="00000700000000000000" pitchFamily="2" charset="-78"/>
              </a:rPr>
              <a:t>جنین</a:t>
            </a:r>
            <a:endParaRPr lang="en-US" sz="2200" dirty="0">
              <a:solidFill>
                <a:schemeClr val="tx1">
                  <a:lumMod val="85000"/>
                  <a:lumOff val="15000"/>
                </a:schemeClr>
              </a:solidFill>
            </a:endParaRPr>
          </a:p>
        </p:txBody>
      </p:sp>
      <p:sp>
        <p:nvSpPr>
          <p:cNvPr id="5" name="Content Placeholder 2">
            <a:extLst>
              <a:ext uri="{FF2B5EF4-FFF2-40B4-BE49-F238E27FC236}">
                <a16:creationId xmlns:a16="http://schemas.microsoft.com/office/drawing/2014/main" id="{538215BB-EAA2-359B-599B-F1D30E966C2F}"/>
              </a:ext>
            </a:extLst>
          </p:cNvPr>
          <p:cNvSpPr>
            <a:spLocks noGrp="1"/>
          </p:cNvSpPr>
          <p:nvPr>
            <p:ph idx="1"/>
          </p:nvPr>
        </p:nvSpPr>
        <p:spPr bwMode="auto">
          <a:xfrm>
            <a:off x="455612" y="1030508"/>
            <a:ext cx="11497325" cy="544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eaLnBrk="1" fontAlgn="auto" hangingPunct="1">
              <a:lnSpc>
                <a:spcPct val="100000"/>
              </a:lnSpc>
              <a:spcBef>
                <a:spcPts val="0"/>
              </a:spcBef>
              <a:spcAft>
                <a:spcPts val="0"/>
              </a:spcAft>
              <a:buNone/>
              <a:defRPr/>
            </a:pPr>
            <a:r>
              <a:rPr lang="fa-IR" sz="2400" b="1" u="sng" dirty="0">
                <a:solidFill>
                  <a:schemeClr val="tx1"/>
                </a:solidFill>
                <a:latin typeface="Times New Roman" panose="02020603050405020304" pitchFamily="18" charset="0"/>
                <a:ea typeface="Calibri" panose="020F0502020204030204" pitchFamily="34" charset="0"/>
                <a:cs typeface="B Nazanin" panose="00000400000000000000" pitchFamily="2" charset="-78"/>
              </a:rPr>
              <a:t>سقط انجام </a:t>
            </a:r>
            <a:r>
              <a:rPr lang="fa-IR" sz="2400" b="1" u="sng"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شده</a:t>
            </a:r>
            <a:endParaRPr lang="fa-IR" sz="2400" b="1" u="sng"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 rtl="1" eaLnBrk="1" fontAlgn="auto" hangingPunct="1">
              <a:lnSpc>
                <a:spcPct val="100000"/>
              </a:lnSpc>
              <a:spcBef>
                <a:spcPts val="0"/>
              </a:spcBef>
              <a:spcAft>
                <a:spcPts val="0"/>
              </a:spcAft>
              <a:buNone/>
              <a:defRPr/>
            </a:pPr>
            <a:r>
              <a:rPr lang="fa-IR" sz="2000" b="1" dirty="0">
                <a:solidFill>
                  <a:schemeClr val="tx1"/>
                </a:solidFill>
                <a:latin typeface="Times New Roman" panose="02020603050405020304" pitchFamily="18" charset="0"/>
                <a:ea typeface="Calibri" panose="020F0502020204030204" pitchFamily="34" charset="0"/>
                <a:cs typeface="B Nazanin" panose="00000400000000000000" pitchFamily="2" charset="-78"/>
              </a:rPr>
              <a:t>هدف:</a:t>
            </a:r>
          </a:p>
          <a:p>
            <a:pPr marL="0" indent="0" algn="just" rtl="1" eaLnBrk="1" fontAlgn="auto" hangingPunct="1">
              <a:lnSpc>
                <a:spcPct val="100000"/>
              </a:lnSpc>
              <a:spcBef>
                <a:spcPts val="0"/>
              </a:spcBef>
              <a:spcAft>
                <a:spcPts val="0"/>
              </a:spcAft>
              <a:buNone/>
              <a:defRPr/>
            </a:pPr>
            <a:r>
              <a:rPr lang="fa-IR" sz="2000" u="sng" dirty="0">
                <a:solidFill>
                  <a:schemeClr val="tx1"/>
                </a:solidFill>
                <a:latin typeface="Times New Roman" panose="02020603050405020304" pitchFamily="18" charset="0"/>
                <a:ea typeface="Calibri" panose="020F0502020204030204" pitchFamily="34" charset="0"/>
                <a:cs typeface="B Nazanin" panose="00000400000000000000" pitchFamily="2" charset="-78"/>
              </a:rPr>
              <a:t>کاهش احتمال تکرار سقط عمدی جنین در بارداری‌های بعدی، مدیریت اقدامات در خصوص عوارض </a:t>
            </a:r>
            <a:r>
              <a:rPr lang="fa-IR" sz="2000" u="sng"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موجود</a:t>
            </a:r>
          </a:p>
          <a:p>
            <a:pPr marL="0" indent="0" algn="just" rtl="1" eaLnBrk="1" fontAlgn="auto" hangingPunct="1">
              <a:lnSpc>
                <a:spcPct val="100000"/>
              </a:lnSpc>
              <a:spcBef>
                <a:spcPts val="0"/>
              </a:spcBef>
              <a:spcAft>
                <a:spcPts val="0"/>
              </a:spcAft>
              <a:buNone/>
              <a:defRPr/>
            </a:pPr>
            <a:endPar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 rtl="1" eaLnBrk="1" fontAlgn="auto" hangingPunct="1">
              <a:lnSpc>
                <a:spcPct val="100000"/>
              </a:lnSpc>
              <a:spcBef>
                <a:spcPts val="0"/>
              </a:spcBef>
              <a:spcAft>
                <a:spcPts val="0"/>
              </a:spcAft>
              <a:buNone/>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در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صورتی که موضوع از وضعیت اورژانسی خارج شده است، چارچوب ذیل رعایت شود</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endPar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a:p>
            <a:pPr algn="just" rtl="1" eaLnBrk="1" fontAlgn="auto" hangingPunct="1">
              <a:lnSpc>
                <a:spcPct val="150000"/>
              </a:lnSpc>
              <a:spcBef>
                <a:spcPts val="0"/>
              </a:spcBef>
              <a:spcAft>
                <a:spcPts val="0"/>
              </a:spcAft>
              <a:buClrTx/>
              <a:buFont typeface="Wingdings" panose="05000000000000000000" pitchFamily="2" charset="2"/>
              <a:buChar char="Ø"/>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هیچ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گاه نباید نسبت به عمل غیراخلاقی، توجیه و تأیید صورت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گیرد.</a:t>
            </a:r>
          </a:p>
          <a:p>
            <a:pPr algn="just" rtl="1" eaLnBrk="1" fontAlgn="auto" hangingPunct="1">
              <a:lnSpc>
                <a:spcPct val="150000"/>
              </a:lnSpc>
              <a:spcBef>
                <a:spcPts val="0"/>
              </a:spcBef>
              <a:spcAft>
                <a:spcPts val="0"/>
              </a:spcAft>
              <a:buClrTx/>
              <a:buFont typeface="Wingdings" panose="05000000000000000000" pitchFamily="2" charset="2"/>
              <a:buChar char="Ø"/>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در صورت بروز عوارض جسمی و روانی، لازم است مدیریت اقدامات (شامل ارجاع به پزشک، کارشناس روان مرکز، متخصص زنان) بسته به عوارض موجود صورت گیرد.</a:t>
            </a:r>
          </a:p>
          <a:p>
            <a:pPr algn="just" rtl="1" eaLnBrk="1" fontAlgn="auto" hangingPunct="1">
              <a:lnSpc>
                <a:spcPct val="150000"/>
              </a:lnSpc>
              <a:spcBef>
                <a:spcPts val="0"/>
              </a:spcBef>
              <a:spcAft>
                <a:spcPts val="0"/>
              </a:spcAft>
              <a:buClrTx/>
              <a:buFont typeface="Wingdings" panose="05000000000000000000" pitchFamily="2" charset="2"/>
              <a:buChar char="Ø"/>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لازم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است قبح عمل صورت گرفته نادیده گرفته نشود. برای نمونه، اگر مادر ابراز کرده است که: «حالم خیلی بد است. حس می‌کنم اشتباه کردم این جنین را سقط کردم.» بگویید: «خدا را شکر که متوجه شدی کاری که کردی اشتباه بوده است. عمل وحشتناکی بوده. فرصت حیات از یک موجود عزیز گرفته شده و ای کاش چنین کاری نمی‌کردی اما راه برای بازگشت به سمت خدا، بسته نیست. پیشنهاد من این است که مراقب باشی هیچ وقت این کار را توجیه نکنی؛ بعضی از آدم‌ها بعد از اینکه چنین کاری انجام می‌دهند، فرصت بازگشت معنوی هم پیدا نمی‌کنند یا کار خود را توجیه می‌کنند. خدا را شکر که این فرصت را هنوز از دست نداده‌ای</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a:t>
            </a:r>
            <a:endPar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149825906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89882" cy="6817992"/>
          </a:xfrm>
          <a:prstGeom prst="rect">
            <a:avLst/>
          </a:prstGeom>
        </p:spPr>
      </p:pic>
      <p:sp>
        <p:nvSpPr>
          <p:cNvPr id="4" name="Title 1">
            <a:extLst>
              <a:ext uri="{FF2B5EF4-FFF2-40B4-BE49-F238E27FC236}">
                <a16:creationId xmlns:a16="http://schemas.microsoft.com/office/drawing/2014/main" id="{66569E0C-8F8E-6864-C6A9-80B32660A0F4}"/>
              </a:ext>
            </a:extLst>
          </p:cNvPr>
          <p:cNvSpPr>
            <a:spLocks noGrp="1"/>
          </p:cNvSpPr>
          <p:nvPr>
            <p:ph type="title"/>
          </p:nvPr>
        </p:nvSpPr>
        <p:spPr bwMode="auto">
          <a:xfrm>
            <a:off x="1370012" y="228600"/>
            <a:ext cx="10433559" cy="609600"/>
          </a:xfrm>
          <a:prstGeom prst="rect">
            <a:avLst/>
          </a:prstGeom>
          <a:solidFill>
            <a:srgbClr val="FF93FF"/>
          </a:solidFill>
          <a:ln>
            <a:noFill/>
          </a:ln>
          <a:extLst/>
        </p:spPr>
        <p:txBody>
          <a:bodyPr vert="horz" wrap="square" lIns="91440" tIns="45720" rIns="91440" bIns="45720" numCol="1" rtlCol="0" anchor="t" anchorCtr="0" compatLnSpc="1">
            <a:prstTxWarp prst="textNoShape">
              <a:avLst/>
            </a:prstTxWarp>
            <a:normAutofit/>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eaLnBrk="1" fontAlgn="auto" hangingPunct="1">
              <a:lnSpc>
                <a:spcPct val="150000"/>
              </a:lnSpc>
              <a:spcAft>
                <a:spcPts val="0"/>
              </a:spcAft>
              <a:defRPr/>
            </a:pPr>
            <a:r>
              <a:rPr lang="fa-IR" sz="2200" kern="1600" dirty="0">
                <a:solidFill>
                  <a:schemeClr val="tx1">
                    <a:lumMod val="85000"/>
                    <a:lumOff val="15000"/>
                  </a:schemeClr>
                </a:solidFill>
                <a:latin typeface="Calibri Light" panose="020F0302020204030204" pitchFamily="34" charset="0"/>
                <a:ea typeface="Times New Roman" panose="02020603050405020304" pitchFamily="18" charset="0"/>
                <a:cs typeface="B Titr" panose="00000700000000000000" pitchFamily="2" charset="-78"/>
              </a:rPr>
              <a:t>اقدامات بعد از مقطع تصمیم به سقط عمدی </a:t>
            </a:r>
            <a:r>
              <a:rPr lang="fa-IR" sz="2200" kern="1600" dirty="0" smtClean="0">
                <a:solidFill>
                  <a:schemeClr val="tx1">
                    <a:lumMod val="85000"/>
                    <a:lumOff val="15000"/>
                  </a:schemeClr>
                </a:solidFill>
                <a:latin typeface="Calibri Light" panose="020F0302020204030204" pitchFamily="34" charset="0"/>
                <a:ea typeface="Times New Roman" panose="02020603050405020304" pitchFamily="18" charset="0"/>
                <a:cs typeface="B Titr" panose="00000700000000000000" pitchFamily="2" charset="-78"/>
              </a:rPr>
              <a:t>جنین</a:t>
            </a:r>
            <a:endParaRPr lang="en-US" sz="2200" dirty="0">
              <a:solidFill>
                <a:schemeClr val="tx1">
                  <a:lumMod val="85000"/>
                  <a:lumOff val="15000"/>
                </a:schemeClr>
              </a:solidFill>
            </a:endParaRPr>
          </a:p>
        </p:txBody>
      </p:sp>
      <p:sp>
        <p:nvSpPr>
          <p:cNvPr id="5" name="Content Placeholder 2">
            <a:extLst>
              <a:ext uri="{FF2B5EF4-FFF2-40B4-BE49-F238E27FC236}">
                <a16:creationId xmlns:a16="http://schemas.microsoft.com/office/drawing/2014/main" id="{538215BB-EAA2-359B-599B-F1D30E966C2F}"/>
              </a:ext>
            </a:extLst>
          </p:cNvPr>
          <p:cNvSpPr>
            <a:spLocks noGrp="1"/>
          </p:cNvSpPr>
          <p:nvPr>
            <p:ph idx="1"/>
          </p:nvPr>
        </p:nvSpPr>
        <p:spPr bwMode="auto">
          <a:xfrm>
            <a:off x="751536" y="1030509"/>
            <a:ext cx="11201401"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eaLnBrk="1" fontAlgn="auto" hangingPunct="1">
              <a:lnSpc>
                <a:spcPct val="100000"/>
              </a:lnSpc>
              <a:spcBef>
                <a:spcPts val="0"/>
              </a:spcBef>
              <a:spcAft>
                <a:spcPts val="0"/>
              </a:spcAft>
              <a:buNone/>
              <a:defRPr/>
            </a:pPr>
            <a:r>
              <a:rPr lang="fa-IR" sz="2400" b="1" u="sng" dirty="0">
                <a:solidFill>
                  <a:schemeClr val="tx1"/>
                </a:solidFill>
                <a:latin typeface="Times New Roman" panose="02020603050405020304" pitchFamily="18" charset="0"/>
                <a:ea typeface="Calibri" panose="020F0502020204030204" pitchFamily="34" charset="0"/>
                <a:cs typeface="B Nazanin" panose="00000400000000000000" pitchFamily="2" charset="-78"/>
              </a:rPr>
              <a:t>سقط انجام شده</a:t>
            </a:r>
          </a:p>
          <a:p>
            <a:pPr algn="just" rtl="1" eaLnBrk="1" fontAlgn="auto" hangingPunct="1">
              <a:lnSpc>
                <a:spcPct val="250000"/>
              </a:lnSpc>
              <a:spcBef>
                <a:spcPts val="0"/>
              </a:spcBef>
              <a:spcAft>
                <a:spcPts val="0"/>
              </a:spcAft>
              <a:buClrTx/>
              <a:buFont typeface="Wingdings" panose="05000000000000000000" pitchFamily="2" charset="2"/>
              <a:buChar char="Ø"/>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مادر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را تشویق به بارداری کنید و از فواید بارداری و شیردهی برای سلامت جسمی و روحی خودش برایش توضیح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دهید.</a:t>
            </a:r>
          </a:p>
          <a:p>
            <a:pPr algn="just" rtl="1" eaLnBrk="1" fontAlgn="auto" hangingPunct="1">
              <a:lnSpc>
                <a:spcPct val="250000"/>
              </a:lnSpc>
              <a:spcBef>
                <a:spcPts val="0"/>
              </a:spcBef>
              <a:spcAft>
                <a:spcPts val="0"/>
              </a:spcAft>
              <a:buClrTx/>
              <a:buFont typeface="Wingdings" panose="05000000000000000000" pitchFamily="2" charset="2"/>
              <a:buChar char="Ø"/>
              <a:defRPr/>
            </a:pP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ضمن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همدلی با مادر، اهمیت شناسایی عامل/ عاملین متخلف در انجام سقط و خطر عوارض و عواقب سقط عمدی حتی احتمال وقوع مرگ مادر در انجام سقط غیر قانونی وجود دارد. در صورتی که خودش تمایل داشت، مشخصات عامل، عاملین یا واحد متخلف سقط را، دریافت کنید و به سامانه 190 اعلام نمایید. به او این موضوع را منتقل کنید </a:t>
            </a:r>
            <a:r>
              <a:rPr lang="fa-IR" sz="2000" dirty="0" smtClean="0">
                <a:solidFill>
                  <a:schemeClr val="tx1"/>
                </a:solidFill>
                <a:latin typeface="Times New Roman" panose="02020603050405020304" pitchFamily="18" charset="0"/>
                <a:ea typeface="Calibri" panose="020F0502020204030204" pitchFamily="34" charset="0"/>
                <a:cs typeface="B Nazanin" panose="00000400000000000000" pitchFamily="2" charset="-78"/>
              </a:rPr>
              <a:t>اطمینان </a:t>
            </a:r>
            <a:r>
              <a:rPr lang="fa-IR" sz="2000" dirty="0">
                <a:solidFill>
                  <a:schemeClr val="tx1"/>
                </a:solidFill>
                <a:latin typeface="Times New Roman" panose="02020603050405020304" pitchFamily="18" charset="0"/>
                <a:ea typeface="Calibri" panose="020F0502020204030204" pitchFamily="34" charset="0"/>
                <a:cs typeface="B Nazanin" panose="00000400000000000000" pitchFamily="2" charset="-78"/>
              </a:rPr>
              <a:t>دهید نامی از وی برده نمی‌شود و این اقدام، اقدامی خیرخواهانه و شاید راهی برای جبران خطای انجام سقط عمدی‌اش باشد.</a:t>
            </a:r>
          </a:p>
          <a:p>
            <a:pPr marL="0" indent="0" algn="just" rtl="1" eaLnBrk="1" fontAlgn="auto" hangingPunct="1">
              <a:lnSpc>
                <a:spcPct val="100000"/>
              </a:lnSpc>
              <a:spcBef>
                <a:spcPts val="0"/>
              </a:spcBef>
              <a:spcAft>
                <a:spcPts val="0"/>
              </a:spcAft>
              <a:buNone/>
              <a:defRPr/>
            </a:pPr>
            <a:endParaRPr lang="en-US" sz="2000" dirty="0">
              <a:solidFill>
                <a:schemeClr val="tx1"/>
              </a:solidFill>
              <a:latin typeface="Times New Roman" panose="02020603050405020304" pitchFamily="18" charset="0"/>
              <a:ea typeface="Calibri" panose="020F0502020204030204" pitchFamily="34" charset="0"/>
              <a:cs typeface="B Nazanin" panose="000004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50" y="40008"/>
            <a:ext cx="1560173" cy="1483992"/>
          </a:xfrm>
          <a:prstGeom prst="rect">
            <a:avLst/>
          </a:prstGeom>
        </p:spPr>
      </p:pic>
    </p:spTree>
    <p:extLst>
      <p:ext uri="{BB962C8B-B14F-4D97-AF65-F5344CB8AC3E}">
        <p14:creationId xmlns:p14="http://schemas.microsoft.com/office/powerpoint/2010/main" val="236125360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7287"/>
            <a:ext cx="12189882" cy="6850713"/>
          </a:xfrm>
          <a:prstGeom prst="rect">
            <a:avLst/>
          </a:prstGeom>
        </p:spPr>
      </p:pic>
      <p:sp>
        <p:nvSpPr>
          <p:cNvPr id="4" name="Title 3">
            <a:extLst>
              <a:ext uri="{FF2B5EF4-FFF2-40B4-BE49-F238E27FC236}">
                <a16:creationId xmlns:a16="http://schemas.microsoft.com/office/drawing/2014/main" id="{802E1B67-79FD-E10A-E749-F4A0169F9287}"/>
              </a:ext>
            </a:extLst>
          </p:cNvPr>
          <p:cNvSpPr>
            <a:spLocks noGrp="1"/>
          </p:cNvSpPr>
          <p:nvPr>
            <p:ph type="title"/>
          </p:nvPr>
        </p:nvSpPr>
        <p:spPr>
          <a:xfrm>
            <a:off x="1558585" y="1066800"/>
            <a:ext cx="9747250" cy="4481512"/>
          </a:xfrm>
          <a:prstGeom prst="cloudCallou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rtl="1">
              <a:lnSpc>
                <a:spcPct val="150000"/>
              </a:lnSpc>
            </a:pPr>
            <a:r>
              <a:rPr lang="fa-IR" sz="2800" b="1" dirty="0">
                <a:solidFill>
                  <a:srgbClr val="002060"/>
                </a:solidFill>
                <a:cs typeface="B Titr" panose="00000700000000000000" pitchFamily="2" charset="-78"/>
              </a:rPr>
              <a:t>گاهی یک جمله ساده، </a:t>
            </a:r>
            <a:r>
              <a:rPr lang="fa-IR" sz="2800" b="1" dirty="0" smtClean="0">
                <a:solidFill>
                  <a:srgbClr val="002060"/>
                </a:solidFill>
                <a:cs typeface="B Titr" panose="00000700000000000000" pitchFamily="2" charset="-78"/>
              </a:rPr>
              <a:t>یک </a:t>
            </a:r>
            <a:r>
              <a:rPr lang="fa-IR" sz="2800" b="1" dirty="0">
                <a:solidFill>
                  <a:srgbClr val="002060"/>
                </a:solidFill>
                <a:cs typeface="B Titr" panose="00000700000000000000" pitchFamily="2" charset="-78"/>
              </a:rPr>
              <a:t>اقدام </a:t>
            </a:r>
            <a:r>
              <a:rPr lang="fa-IR" sz="2800" b="1" dirty="0" smtClean="0">
                <a:solidFill>
                  <a:srgbClr val="002060"/>
                </a:solidFill>
                <a:cs typeface="B Titr" panose="00000700000000000000" pitchFamily="2" charset="-78"/>
              </a:rPr>
              <a:t>کوچک،</a:t>
            </a:r>
            <a:endParaRPr lang="fa-IR" sz="2800" b="1" dirty="0">
              <a:solidFill>
                <a:srgbClr val="002060"/>
              </a:solidFill>
              <a:cs typeface="B Titr" panose="00000700000000000000" pitchFamily="2" charset="-78"/>
            </a:endParaRPr>
          </a:p>
          <a:p>
            <a:pPr algn="ctr" rtl="1">
              <a:lnSpc>
                <a:spcPct val="150000"/>
              </a:lnSpc>
            </a:pPr>
            <a:r>
              <a:rPr lang="fa-IR" sz="2800" b="1" dirty="0">
                <a:solidFill>
                  <a:srgbClr val="002060"/>
                </a:solidFill>
                <a:cs typeface="B Titr" panose="00000700000000000000" pitchFamily="2" charset="-78"/>
              </a:rPr>
              <a:t>جان یک فرشته را نجات </a:t>
            </a:r>
            <a:r>
              <a:rPr lang="fa-IR" sz="2800" b="1" dirty="0" err="1">
                <a:solidFill>
                  <a:srgbClr val="002060"/>
                </a:solidFill>
                <a:cs typeface="B Titr" panose="00000700000000000000" pitchFamily="2" charset="-78"/>
              </a:rPr>
              <a:t>می‌دهد</a:t>
            </a:r>
            <a:r>
              <a:rPr lang="fa-IR" sz="2800" b="1" dirty="0">
                <a:solidFill>
                  <a:srgbClr val="002060"/>
                </a:solidFill>
                <a:cs typeface="B Titr" panose="00000700000000000000" pitchFamily="2" charset="-78"/>
              </a:rPr>
              <a:t>. </a:t>
            </a:r>
          </a:p>
          <a:p>
            <a:pPr algn="ctr" rtl="1">
              <a:lnSpc>
                <a:spcPct val="150000"/>
              </a:lnSpc>
            </a:pPr>
            <a:r>
              <a:rPr lang="fa-IR" sz="2800" b="1" dirty="0">
                <a:solidFill>
                  <a:srgbClr val="002060"/>
                </a:solidFill>
                <a:cs typeface="B Titr" panose="00000700000000000000" pitchFamily="2" charset="-78"/>
              </a:rPr>
              <a:t>شاید نجات همین </a:t>
            </a:r>
            <a:r>
              <a:rPr lang="fa-IR" sz="2800" b="1">
                <a:solidFill>
                  <a:srgbClr val="002060"/>
                </a:solidFill>
                <a:cs typeface="B Titr" panose="00000700000000000000" pitchFamily="2" charset="-78"/>
              </a:rPr>
              <a:t>یک </a:t>
            </a:r>
            <a:r>
              <a:rPr lang="fa-IR" sz="2800" b="1" smtClean="0">
                <a:solidFill>
                  <a:srgbClr val="002060"/>
                </a:solidFill>
                <a:cs typeface="B Titr" panose="00000700000000000000" pitchFamily="2" charset="-78"/>
              </a:rPr>
              <a:t>جان، </a:t>
            </a:r>
            <a:br>
              <a:rPr lang="fa-IR" sz="2800" b="1" smtClean="0">
                <a:solidFill>
                  <a:srgbClr val="002060"/>
                </a:solidFill>
                <a:cs typeface="B Titr" panose="00000700000000000000" pitchFamily="2" charset="-78"/>
              </a:rPr>
            </a:br>
            <a:r>
              <a:rPr lang="fa-IR" sz="2800" b="1" smtClean="0">
                <a:solidFill>
                  <a:srgbClr val="002060"/>
                </a:solidFill>
                <a:cs typeface="B Titr" panose="00000700000000000000" pitchFamily="2" charset="-78"/>
              </a:rPr>
              <a:t>برکت </a:t>
            </a:r>
            <a:r>
              <a:rPr lang="fa-IR" sz="2800" b="1" dirty="0">
                <a:solidFill>
                  <a:srgbClr val="002060"/>
                </a:solidFill>
                <a:cs typeface="B Titr" panose="00000700000000000000" pitchFamily="2" charset="-78"/>
              </a:rPr>
              <a:t>بزرگ زندگی ما شود.</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8" y="40008"/>
            <a:ext cx="1560173" cy="1483992"/>
          </a:xfrm>
          <a:prstGeom prst="rect">
            <a:avLst/>
          </a:prstGeom>
        </p:spPr>
      </p:pic>
    </p:spTree>
    <p:extLst>
      <p:ext uri="{BB962C8B-B14F-4D97-AF65-F5344CB8AC3E}">
        <p14:creationId xmlns:p14="http://schemas.microsoft.com/office/powerpoint/2010/main" val="25180867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7614</TotalTime>
  <Words>14946</Words>
  <Application>Microsoft Office PowerPoint</Application>
  <PresentationFormat>Custom</PresentationFormat>
  <Paragraphs>723</Paragraphs>
  <Slides>94</Slides>
  <Notes>5</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94</vt:i4>
      </vt:variant>
    </vt:vector>
  </HeadingPairs>
  <TitlesOfParts>
    <vt:vector size="111" baseType="lpstr">
      <vt:lpstr>2  Titr</vt:lpstr>
      <vt:lpstr>Adobe Arabic</vt:lpstr>
      <vt:lpstr>Arial</vt:lpstr>
      <vt:lpstr>B Mitra</vt:lpstr>
      <vt:lpstr>B Nazanin</vt:lpstr>
      <vt:lpstr>B Shiraz</vt:lpstr>
      <vt:lpstr>B Titr</vt:lpstr>
      <vt:lpstr>B Zar</vt:lpstr>
      <vt:lpstr>Calibri</vt:lpstr>
      <vt:lpstr>Calibri Light</vt:lpstr>
      <vt:lpstr>Century Gothic</vt:lpstr>
      <vt:lpstr>Farhang Sharp</vt:lpstr>
      <vt:lpstr>Symbol</vt:lpstr>
      <vt:lpstr>Times New Roman</vt:lpstr>
      <vt:lpstr>Wingdings</vt:lpstr>
      <vt:lpstr>Wingdings 3</vt:lpstr>
      <vt:lpstr>Office Theme</vt:lpstr>
      <vt:lpstr>PowerPoint Presentation</vt:lpstr>
      <vt:lpstr>PowerPoint Presentation</vt:lpstr>
      <vt:lpstr>جایگاه و اهمیت موضوع حفظ جنین از سقط عمدی</vt:lpstr>
      <vt:lpstr>جایگاه انصراف از سقط عمدی جنین</vt:lpstr>
      <vt:lpstr>نمی توان بی تفاوت ماند ..........</vt:lpstr>
      <vt:lpstr>PowerPoint Presentation</vt:lpstr>
      <vt:lpstr>تعاریف مرتبط با اصطلاحات این بسته خدمت</vt:lpstr>
      <vt:lpstr>تعاریف مرتبط با اصطلاحات این بسته خدمت</vt:lpstr>
      <vt:lpstr>مخاطب این بسته خدمت</vt:lpstr>
      <vt:lpstr>PowerPoint Presentation</vt:lpstr>
      <vt:lpstr>PowerPoint Presentation</vt:lpstr>
      <vt:lpstr>PowerPoint Presentation</vt:lpstr>
      <vt:lpstr>PowerPoint Presentation</vt:lpstr>
      <vt:lpstr>آشنایی با بسته خدمت حفظ حیات جنین</vt:lpstr>
      <vt:lpstr>PowerPoint Presentation</vt:lpstr>
      <vt:lpstr>ارزش‌های اساسی این دستور العمل و تفاوت با رویکردهای تسهیل سقط عمدی</vt:lpstr>
      <vt:lpstr>PowerPoint Presentation</vt:lpstr>
      <vt:lpstr>نسخه حاضر، اولین منبع راهنمای حفظ حیات جنین ویژه ارائه دهندگان خدمت است. این بسته در چهار بخش ناآگاهی های زمینه ساز، موقعیت های زمینه ساز، مسئله ها شامل پیشنهادات مشترک و پیشنهادات اختصاصی تقدیم شما شده است.</vt:lpstr>
      <vt:lpstr>PowerPoint Presentation</vt:lpstr>
      <vt:lpstr>الف) ناآگاهی نسبت به ابعاد اخلاقی </vt:lpstr>
      <vt:lpstr>PowerPoint Presentation</vt:lpstr>
      <vt:lpstr>و) بی‌اطلاعی از ظرفیت‌های خاص </vt:lpstr>
      <vt:lpstr>تحلیل اولیه وضعیت، اقدامات پایه و ارجاع‌ها علائم نشان دهنده احتمال تصمیم مراجعه‌کننده به سقط عمدی جنین (آغاز پیگیری)</vt:lpstr>
      <vt:lpstr>برخی سؤالات برای «سنجش نگرش مراجعه‌کننده نسبت به سقط عمدی»</vt:lpstr>
      <vt:lpstr>نگاهی دیگر به روند انصراف</vt:lpstr>
      <vt:lpstr>PowerPoint Presentation</vt:lpstr>
      <vt:lpstr>PowerPoint Presentation</vt:lpstr>
      <vt:lpstr>PowerPoint Presentation</vt:lpstr>
      <vt:lpstr>PowerPoint Presentation</vt:lpstr>
      <vt:lpstr>الف)شکل دهی ارتباط و گفتگو (الزامات و اقدامات)</vt:lpstr>
      <vt:lpstr>PowerPoint Presentation</vt:lpstr>
      <vt:lpstr>PowerPoint Presentation</vt:lpstr>
      <vt:lpstr>PowerPoint Presentation</vt:lpstr>
      <vt:lpstr>ب ) بررسی وتحلیل مراجعه کننده ازطریق گفتگو</vt:lpstr>
      <vt:lpstr>ب ) بررسی وتحلیل مراجعه کننده ازطریق گفتگو</vt:lpstr>
      <vt:lpstr>PowerPoint Presentation</vt:lpstr>
      <vt:lpstr>ج -1 ) توجه دادن به منزلت وکرامت جنین</vt:lpstr>
      <vt:lpstr>PowerPoint Presentation</vt:lpstr>
      <vt:lpstr>ج-2 ) یادآوری جایگاه پدرومادر</vt:lpstr>
      <vt:lpstr>ج-3 ) یادآوری سلامت جسمی زوجین با توجه به وقوع بارداری در مقابل سختی‌های ناباروری</vt:lpstr>
      <vt:lpstr>PowerPoint Presentation</vt:lpstr>
      <vt:lpstr>د-1 )نادرستی انتخاب سقط عمدی با ایجاد تردید نسبت به راهگشا بودن سقط </vt:lpstr>
      <vt:lpstr>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فهرستی از مسائل زمینه ساز سقط عمدی  و پیشنهادات اختصاصی نسبت به آن مسئله ها جهت انصراف از سقط</vt:lpstr>
      <vt:lpstr>1- ترس از امکان سرزنش از سوی اطرافیان</vt:lpstr>
      <vt:lpstr>1- ترس از امکان سرزنش از سوی اطرافیان</vt:lpstr>
      <vt:lpstr>2- ترس از اینکه نتوانند به شایستگی وظیفه پدر و مادری خود را انجام دهند</vt:lpstr>
      <vt:lpstr>2- ترس از اینکه نتوانند به شایستگی وظیفه پدر و مادری خود را انجام دهند</vt:lpstr>
      <vt:lpstr>2- ترس از اینکه نتوانند به شایستگی وظیفه پدر و مادری خود را انجام دهند</vt:lpstr>
      <vt:lpstr>2- ترس از اینکه نتوانند به شایستگی وظیفه پدر و مادری خود را انجام دهند</vt:lpstr>
      <vt:lpstr>2- ترس از اینکه نتوانند به شایستگی وظیفه پدر و مادری خود را انجام دهند</vt:lpstr>
      <vt:lpstr>2- ترس از اینکه نتوانند به شایستگی وظیفه پدر و مادری خود را انجام دهند</vt:lpstr>
      <vt:lpstr>3- نگرانی از آینده‌ فرزند</vt:lpstr>
      <vt:lpstr>3- نگرانی از آینده‌ فرزند</vt:lpstr>
      <vt:lpstr>4- ترس از آسیب به خانواده فعلی در صورت تولد فرزند جدید</vt:lpstr>
      <vt:lpstr>4- ترس از آسیب به خانواده فعلی در صورت تولد فرزند جدید</vt:lpstr>
      <vt:lpstr>5-وجود تمایلات ضد فرزنددار شدن در والدین</vt:lpstr>
      <vt:lpstr>6-ترس از نرسیدن به اهداف شخصی خود با حضور فرزند جدید</vt:lpstr>
      <vt:lpstr>6-ترس از نرسیدن به اهداف شخصی خود با حضور فرزند جدید ( ادامه )</vt:lpstr>
      <vt:lpstr>7-درگیری با جنسیت جنین</vt:lpstr>
      <vt:lpstr>7-درگیری با جنسیت جنین ( ادامه )</vt:lpstr>
      <vt:lpstr>8-چالش نسبت به وضعیت جسمی مادر</vt:lpstr>
      <vt:lpstr>8-چالش نسبت به وضعیت جسمی مادر ( ادامه )</vt:lpstr>
      <vt:lpstr>9-شکنندگی غیرعادی در برابر سختی‌ها</vt:lpstr>
      <vt:lpstr>10-نگرانی از آشفتگی روانی مفرط والدین یا یکی از آنها</vt:lpstr>
      <vt:lpstr>11-پیچیدگی شرایط بارداری به دلیل غیرمتعهدانه بودن ارتباط</vt:lpstr>
      <vt:lpstr>11-پیچیدگی شرایط بارداری به دلیل غیرمتعهدانه بودن ارتباط ( ادامه )</vt:lpstr>
      <vt:lpstr>11-پیچیدگی شرایط بارداری به دلیل غیرمتعهدانه بودن ارتباط ( ادامه )</vt:lpstr>
      <vt:lpstr>بررسی بر اساس برخی موقعیت‌ها</vt:lpstr>
      <vt:lpstr>بررسی بر اساس برخی موقعیت‌ها ( ادامه )</vt:lpstr>
      <vt:lpstr>12-شرایط مرتبط با نقص جسمی جنین</vt:lpstr>
      <vt:lpstr>12-شرایط مرتبط با نقص جسمی جنین ( ادامه )</vt:lpstr>
      <vt:lpstr>12-شرایط مرتبط با نقص جسمی جنین ( ادامه )</vt:lpstr>
      <vt:lpstr>12-شرایط مرتبط با نقص جسمی جنین ( ادامه )</vt:lpstr>
      <vt:lpstr>نکاتی که لازم است درباره تحلیل «مسئله‌ها» توجه شود:</vt:lpstr>
      <vt:lpstr>اقدامات بعد از مقطع تصمیم به سقط عمدی جنین</vt:lpstr>
      <vt:lpstr>اقدامات بعد از مقطع تصمیم به سقط عمدی جنین</vt:lpstr>
      <vt:lpstr>اقدامات بعد از مقطع تصمیم به سقط عمدی جنین</vt:lpstr>
      <vt:lpstr>اقدامات بعد از مقطع تصمیم به سقط عمدی جنین</vt:lpstr>
      <vt:lpstr>گاهی یک جمله ساده، یک اقدام کوچک، جان یک فرشته را نجات می‌دهد.  شاید نجات همین یک جان،  برکت بزرگ زندگی ما شود.</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SlideModel PowerPoint Wide</dc:title>
  <dc:creator>Julian</dc:creator>
  <cp:lastModifiedBy>hthv.famil.k5</cp:lastModifiedBy>
  <cp:revision>358</cp:revision>
  <dcterms:created xsi:type="dcterms:W3CDTF">2013-09-12T13:05:01Z</dcterms:created>
  <dcterms:modified xsi:type="dcterms:W3CDTF">2024-10-14T16:33:32Z</dcterms:modified>
</cp:coreProperties>
</file>